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9" r:id="rId5"/>
    <p:sldId id="268" r:id="rId6"/>
    <p:sldId id="266" r:id="rId7"/>
    <p:sldId id="260" r:id="rId8"/>
    <p:sldId id="269" r:id="rId9"/>
    <p:sldId id="261" r:id="rId10"/>
    <p:sldId id="270" r:id="rId11"/>
    <p:sldId id="258" r:id="rId12"/>
    <p:sldId id="25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070-D808-4383-8FA7-1564DD4BCBD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834-282B-4266-952A-C8AC5339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070-D808-4383-8FA7-1564DD4BCBD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834-282B-4266-952A-C8AC5339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070-D808-4383-8FA7-1564DD4BCBD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834-282B-4266-952A-C8AC5339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070-D808-4383-8FA7-1564DD4BCBD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834-282B-4266-952A-C8AC5339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1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070-D808-4383-8FA7-1564DD4BCBD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834-282B-4266-952A-C8AC5339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0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070-D808-4383-8FA7-1564DD4BCBD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834-282B-4266-952A-C8AC5339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6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070-D808-4383-8FA7-1564DD4BCBD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834-282B-4266-952A-C8AC5339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7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070-D808-4383-8FA7-1564DD4BCBD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834-282B-4266-952A-C8AC5339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1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070-D808-4383-8FA7-1564DD4BCBD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834-282B-4266-952A-C8AC5339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3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070-D808-4383-8FA7-1564DD4BCBD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834-282B-4266-952A-C8AC5339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6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070-D808-4383-8FA7-1564DD4BCBD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834-282B-4266-952A-C8AC5339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2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bg2">
              <a:lumMod val="75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84070-D808-4383-8FA7-1564DD4BCBD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D5834-282B-4266-952A-C8AC5339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9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90153"/>
            <a:ext cx="12101848" cy="3979572"/>
          </a:xfrm>
        </p:spPr>
        <p:txBody>
          <a:bodyPr/>
          <a:lstStyle/>
          <a:p>
            <a:r>
              <a:rPr lang="en-US" sz="9600" dirty="0" smtClean="0">
                <a:latin typeface="Snap ITC" panose="04040A07060A02020202" pitchFamily="82" charset="0"/>
              </a:rPr>
              <a:t>Zoroastrianism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1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924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4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Raphael’s </a:t>
            </a:r>
            <a:r>
              <a:rPr lang="en-US" sz="3200" b="1" i="1" dirty="0"/>
              <a:t>The School of Athens</a:t>
            </a:r>
            <a:r>
              <a:rPr lang="en-US" sz="3200" b="1" dirty="0"/>
              <a:t>, finished in 1511, includes a figure, seen in this detail from the larger work, many historians think is Zoroaster, holding a globe (Credit: </a:t>
            </a:r>
            <a:r>
              <a:rPr lang="en-US" sz="3200" b="1" dirty="0" err="1"/>
              <a:t>Alamy</a:t>
            </a:r>
            <a:r>
              <a:rPr lang="en-US" sz="3200" b="1" dirty="0"/>
              <a:t>)</a:t>
            </a:r>
          </a:p>
        </p:txBody>
      </p:sp>
      <p:pic>
        <p:nvPicPr>
          <p:cNvPr id="2050" name="Picture 2" descr="http://ichef.bbci.co.uk/wwfeatures/wm/live/1600_900/images/live/p0/4z/5h/p04z5hf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8" y="1825625"/>
            <a:ext cx="8946444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Freddie Mercury, the legendary lead singer of Queen, drew inspiration from the Zoroastrian faith of his Persian family (Credit: </a:t>
            </a:r>
            <a:r>
              <a:rPr lang="en-US" sz="3200" b="1" dirty="0" err="1"/>
              <a:t>Alamy</a:t>
            </a:r>
            <a:r>
              <a:rPr lang="en-US" sz="3200" b="1" dirty="0"/>
              <a:t>)</a:t>
            </a:r>
          </a:p>
        </p:txBody>
      </p:sp>
      <p:pic>
        <p:nvPicPr>
          <p:cNvPr id="1026" name="Picture 2" descr="(Credit: Alamy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18" y="1690688"/>
            <a:ext cx="9181563" cy="51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8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 dirty="0">
                <a:latin typeface="Architect" pitchFamily="34" charset="0"/>
              </a:rPr>
              <a:t>Extent of Zoroastrianism</a:t>
            </a:r>
            <a:endParaRPr lang="en-US" altLang="en-US" sz="4400" b="1" i="1" dirty="0">
              <a:latin typeface="Architect" pitchFamily="34" charset="0"/>
            </a:endParaRPr>
          </a:p>
        </p:txBody>
      </p:sp>
      <p:pic>
        <p:nvPicPr>
          <p:cNvPr id="37891" name="Picture 6" descr="map 108"/>
          <p:cNvPicPr>
            <a:picLocks noChangeAspect="1" noChangeArrowheads="1"/>
          </p:cNvPicPr>
          <p:nvPr/>
        </p:nvPicPr>
        <p:blipFill>
          <a:blip r:embed="rId2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39" y="1230284"/>
            <a:ext cx="7543800" cy="4289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7941" y="5636029"/>
            <a:ext cx="11837323" cy="10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/>
              <a:t>-Did not spread widely beyond Persia. Alexander and later Islam were disastrous for the faith.</a:t>
            </a:r>
          </a:p>
          <a:p>
            <a:pPr algn="l"/>
            <a:r>
              <a:rPr lang="en-US" altLang="en-US" dirty="0" smtClean="0"/>
              <a:t>-</a:t>
            </a:r>
            <a:r>
              <a:rPr lang="en-US" altLang="en-US" sz="2400" dirty="0" smtClean="0"/>
              <a:t>Small minority in Iran remains, mostly </a:t>
            </a:r>
            <a:r>
              <a:rPr lang="en-US" altLang="en-US" sz="2400" smtClean="0"/>
              <a:t>in mountains </a:t>
            </a:r>
            <a:endParaRPr lang="en-US" altLang="en-US" sz="2400" dirty="0" smtClean="0"/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40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" y="365125"/>
            <a:ext cx="11770822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Zoroaster likely lived between 1500 and 1000 BC, but some scholarship suggests he may have been a contemporary of Persian emperors Cyrus the Great and Darius I (Credit: </a:t>
            </a:r>
            <a:r>
              <a:rPr lang="en-US" sz="3200" b="1" dirty="0" err="1"/>
              <a:t>Alamy</a:t>
            </a:r>
            <a:r>
              <a:rPr lang="en-US" sz="3200" b="1" dirty="0"/>
              <a:t>)</a:t>
            </a:r>
          </a:p>
        </p:txBody>
      </p:sp>
      <p:pic>
        <p:nvPicPr>
          <p:cNvPr id="4098" name="Picture 2" descr="http://ichef.bbci.co.uk/wwfeatures/wm/live/1600_900/images/live/p0/4z/5h/p04z5hj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1841680"/>
            <a:ext cx="8737577" cy="49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8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4320" y="228601"/>
            <a:ext cx="11205556" cy="13234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dirty="0">
                <a:latin typeface="Architect" pitchFamily="34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Architect" pitchFamily="34" charset="0"/>
              </a:rPr>
              <a:t>Zoroaster</a:t>
            </a:r>
            <a:r>
              <a:rPr lang="en-US" altLang="en-US" sz="4800" b="1" dirty="0" smtClean="0">
                <a:solidFill>
                  <a:srgbClr val="FF0000"/>
                </a:solidFill>
                <a:latin typeface="Architect" pitchFamily="34" charset="0"/>
              </a:rPr>
              <a:t>, aka Zarathustra </a:t>
            </a:r>
            <a:r>
              <a:rPr lang="en-US" altLang="en-US" sz="3600" b="1" dirty="0">
                <a:latin typeface="Architect" pitchFamily="34" charset="0"/>
              </a:rPr>
              <a:t>6c BCE</a:t>
            </a:r>
            <a:r>
              <a:rPr lang="en-US" altLang="en-US" sz="4800" b="1" dirty="0">
                <a:latin typeface="Architect" pitchFamily="34" charset="0"/>
              </a:rPr>
              <a:t>:</a:t>
            </a:r>
            <a:r>
              <a:rPr lang="en-US" altLang="en-US" sz="4800" b="1" dirty="0">
                <a:solidFill>
                  <a:srgbClr val="FCC186"/>
                </a:solidFill>
                <a:latin typeface="Architect" pitchFamily="34" charset="0"/>
              </a:rPr>
              <a:t/>
            </a:r>
            <a:br>
              <a:rPr lang="en-US" altLang="en-US" sz="4800" b="1" dirty="0">
                <a:solidFill>
                  <a:srgbClr val="FCC186"/>
                </a:solidFill>
                <a:latin typeface="Architect" pitchFamily="34" charset="0"/>
              </a:rPr>
            </a:br>
            <a:r>
              <a:rPr lang="en-US" altLang="en-US" sz="3200" b="1" i="1" dirty="0">
                <a:solidFill>
                  <a:schemeClr val="accent4"/>
                </a:solidFill>
                <a:latin typeface="Architect" pitchFamily="34" charset="0"/>
              </a:rPr>
              <a:t>Good Thoughts, Good Deed, Good Words</a:t>
            </a:r>
            <a:endParaRPr lang="en-US" altLang="en-US" sz="5400" b="1" dirty="0">
              <a:solidFill>
                <a:schemeClr val="accent4"/>
              </a:solidFill>
              <a:latin typeface="Architect" pitchFamily="34" charset="0"/>
            </a:endParaRPr>
          </a:p>
        </p:txBody>
      </p:sp>
      <p:pic>
        <p:nvPicPr>
          <p:cNvPr id="36867" name="Picture 4" descr="zarathu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114184"/>
            <a:ext cx="3259137" cy="403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5" descr="Zoroastrian Tree of Life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651" y="2114184"/>
            <a:ext cx="306705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8567651" y="5527965"/>
            <a:ext cx="33528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Architect" pitchFamily="34" charset="0"/>
              </a:rPr>
              <a:t>“Tree of Life”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549" y="2114184"/>
            <a:ext cx="2308601" cy="474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Zoroastrianism may have been the first monotheistic religion, and its emphasis on dualities, such as heaven and hell, appear in Judaism, Christianity and Islam (Credit: </a:t>
            </a:r>
            <a:r>
              <a:rPr lang="en-US" sz="3200" b="1" dirty="0" err="1"/>
              <a:t>Alamy</a:t>
            </a:r>
            <a:r>
              <a:rPr lang="en-US" sz="3200" b="1" dirty="0"/>
              <a:t>)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949" y="1811147"/>
            <a:ext cx="8972183" cy="50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0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41069" y="565151"/>
            <a:ext cx="6312131" cy="61261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dirty="0"/>
              <a:t>One God - Monotheism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Zoroastrians believe in one God, called </a:t>
            </a:r>
            <a:r>
              <a:rPr lang="en-US" sz="2400" b="1" dirty="0" err="1">
                <a:solidFill>
                  <a:srgbClr val="FF0000"/>
                </a:solidFill>
              </a:rPr>
              <a:t>Ahura</a:t>
            </a:r>
            <a:r>
              <a:rPr lang="en-US" sz="2400" b="1" dirty="0">
                <a:solidFill>
                  <a:srgbClr val="FF0000"/>
                </a:solidFill>
              </a:rPr>
              <a:t> Mazda </a:t>
            </a:r>
            <a:r>
              <a:rPr lang="en-US" sz="2400" dirty="0"/>
              <a:t>(meaning 'Wise Lord'). He is compassionate, just, and is the creator of the universe.</a:t>
            </a:r>
          </a:p>
          <a:p>
            <a:pPr marL="0" indent="0">
              <a:buNone/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Ahura</a:t>
            </a:r>
            <a:r>
              <a:rPr lang="en-US" sz="2400" b="1" dirty="0">
                <a:solidFill>
                  <a:srgbClr val="FF0000"/>
                </a:solidFill>
              </a:rPr>
              <a:t> Mazda </a:t>
            </a:r>
            <a:r>
              <a:rPr lang="en-US" sz="2400" dirty="0"/>
              <a:t>is: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Omniscient (knows everything)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Omnipotent (all powerful)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Omnipresent (is everywhere)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Impossible for humans to conceive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Unchanging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The Creator of life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The Source of all goodness and happiness</a:t>
            </a:r>
          </a:p>
          <a:p>
            <a:pPr>
              <a:buFont typeface="Arial" charset="0"/>
              <a:buChar char="•"/>
              <a:defRPr/>
            </a:pPr>
            <a:endParaRPr lang="en-US" sz="1400" dirty="0"/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762001"/>
            <a:ext cx="405765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" y="381000"/>
            <a:ext cx="12192000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 dirty="0">
                <a:latin typeface="Architect" pitchFamily="34" charset="0"/>
              </a:rPr>
              <a:t>Dualistic Battle of </a:t>
            </a:r>
            <a:r>
              <a:rPr lang="en-US" altLang="en-US" sz="5400" b="1" dirty="0" smtClean="0">
                <a:solidFill>
                  <a:srgbClr val="92D050"/>
                </a:solidFill>
                <a:latin typeface="Architect" pitchFamily="34" charset="0"/>
              </a:rPr>
              <a:t>Good</a:t>
            </a:r>
            <a:r>
              <a:rPr lang="en-US" altLang="en-US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chitect" pitchFamily="34" charset="0"/>
              </a:rPr>
              <a:t> </a:t>
            </a:r>
            <a:r>
              <a:rPr lang="en-US" altLang="en-US" sz="5400" b="1" dirty="0">
                <a:latin typeface="Architect" pitchFamily="34" charset="0"/>
              </a:rPr>
              <a:t>vs. Evil</a:t>
            </a:r>
            <a:endParaRPr lang="en-US" altLang="en-US" sz="4400" b="1" i="1" dirty="0">
              <a:latin typeface="Architect" pitchFamily="34" charset="0"/>
            </a:endParaRPr>
          </a:p>
        </p:txBody>
      </p:sp>
      <p:pic>
        <p:nvPicPr>
          <p:cNvPr id="38915" name="Picture 6" descr="faravaha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86" y="1710085"/>
            <a:ext cx="3352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2058786" y="3728692"/>
            <a:ext cx="3352800" cy="2031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92D050"/>
                </a:solidFill>
                <a:latin typeface="Architect" pitchFamily="34" charset="0"/>
              </a:rPr>
              <a:t>Ahura</a:t>
            </a:r>
            <a:r>
              <a:rPr lang="en-US" altLang="en-US" sz="2800" b="1" dirty="0">
                <a:solidFill>
                  <a:srgbClr val="92D050"/>
                </a:solidFill>
                <a:latin typeface="Architect" pitchFamily="34" charset="0"/>
              </a:rPr>
              <a:t> Mazda</a:t>
            </a:r>
            <a:br>
              <a:rPr lang="en-US" altLang="en-US" sz="2800" b="1" dirty="0">
                <a:solidFill>
                  <a:srgbClr val="92D050"/>
                </a:solidFill>
                <a:latin typeface="Architect" pitchFamily="34" charset="0"/>
              </a:rPr>
            </a:br>
            <a:endParaRPr lang="en-US" altLang="en-US" sz="2800" b="1" dirty="0" smtClean="0">
              <a:solidFill>
                <a:srgbClr val="92D050"/>
              </a:solidFill>
              <a:latin typeface="Architec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92D050"/>
                </a:solidFill>
                <a:latin typeface="Architect" pitchFamily="34" charset="0"/>
              </a:rPr>
              <a:t>Spenta</a:t>
            </a:r>
            <a:r>
              <a:rPr lang="en-US" altLang="en-US" sz="2800" b="1" dirty="0" smtClean="0">
                <a:solidFill>
                  <a:srgbClr val="92D050"/>
                </a:solidFill>
                <a:latin typeface="Architect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92D050"/>
                </a:solidFill>
                <a:latin typeface="Architect" pitchFamily="34" charset="0"/>
              </a:rPr>
              <a:t>Mainyu</a:t>
            </a:r>
            <a:r>
              <a:rPr lang="en-US" altLang="en-US" sz="2800" b="1" dirty="0" smtClean="0">
                <a:solidFill>
                  <a:srgbClr val="92D050"/>
                </a:solidFill>
                <a:latin typeface="Architect" pitchFamily="34" charset="0"/>
              </a:rPr>
              <a:t>: “Holy </a:t>
            </a:r>
            <a:r>
              <a:rPr lang="en-US" altLang="en-US" sz="2800" b="1" dirty="0">
                <a:solidFill>
                  <a:srgbClr val="92D050"/>
                </a:solidFill>
                <a:latin typeface="Architect" pitchFamily="34" charset="0"/>
              </a:rPr>
              <a:t>Spirit”</a:t>
            </a: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6612775" y="3977035"/>
            <a:ext cx="3653444" cy="20621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latin typeface="Architect" pitchFamily="34" charset="0"/>
              </a:rPr>
              <a:t>Ahriman</a:t>
            </a:r>
          </a:p>
          <a:p>
            <a:pPr algn="ctr">
              <a:spcBef>
                <a:spcPct val="50000"/>
              </a:spcBef>
            </a:pPr>
            <a:endParaRPr lang="en-US" altLang="en-US" sz="2000" b="1" dirty="0" smtClean="0">
              <a:latin typeface="Architec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latin typeface="Architect" pitchFamily="34" charset="0"/>
              </a:rPr>
              <a:t>Angra</a:t>
            </a:r>
            <a:r>
              <a:rPr lang="en-US" altLang="en-US" sz="2800" b="1" dirty="0" smtClean="0">
                <a:latin typeface="Architect" pitchFamily="34" charset="0"/>
              </a:rPr>
              <a:t> </a:t>
            </a:r>
            <a:r>
              <a:rPr lang="en-US" altLang="en-US" sz="2800" b="1" dirty="0" err="1" smtClean="0">
                <a:latin typeface="Architect" pitchFamily="34" charset="0"/>
              </a:rPr>
              <a:t>Mainyu</a:t>
            </a:r>
            <a:r>
              <a:rPr lang="en-US" altLang="en-US" sz="2800" b="1" dirty="0" smtClean="0">
                <a:latin typeface="Architect" pitchFamily="34" charset="0"/>
              </a:rPr>
              <a:t>:</a:t>
            </a:r>
            <a:r>
              <a:rPr lang="en-US" altLang="en-US" sz="2800" b="1" dirty="0">
                <a:latin typeface="Architect" pitchFamily="34" charset="0"/>
              </a:rPr>
              <a:t/>
            </a:r>
            <a:br>
              <a:rPr lang="en-US" altLang="en-US" sz="2800" b="1" dirty="0">
                <a:latin typeface="Architect" pitchFamily="34" charset="0"/>
              </a:rPr>
            </a:br>
            <a:r>
              <a:rPr lang="en-US" altLang="en-US" sz="2800" b="1" dirty="0">
                <a:latin typeface="Architect" pitchFamily="34" charset="0"/>
              </a:rPr>
              <a:t>“Destructive Spirit”</a:t>
            </a:r>
          </a:p>
        </p:txBody>
      </p:sp>
      <p:pic>
        <p:nvPicPr>
          <p:cNvPr id="38918" name="Picture 10" descr="ahriman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5" r="4286"/>
          <a:stretch>
            <a:fillRect/>
          </a:stretch>
        </p:blipFill>
        <p:spPr bwMode="auto">
          <a:xfrm>
            <a:off x="7721138" y="1710085"/>
            <a:ext cx="12827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8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Zoroastrians worship in fire temples, such as this one in Yazd, Iran – they believe </a:t>
            </a:r>
            <a:r>
              <a:rPr lang="en-US" sz="3200" b="1" dirty="0">
                <a:solidFill>
                  <a:srgbClr val="FF0000"/>
                </a:solidFill>
              </a:rPr>
              <a:t>fire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water</a:t>
            </a:r>
            <a:r>
              <a:rPr lang="en-US" sz="3200" b="1" dirty="0"/>
              <a:t> are the twin agents of purity and necessary for ritual cleansing (Credit: </a:t>
            </a:r>
            <a:r>
              <a:rPr lang="en-US" sz="3200" b="1" dirty="0" err="1"/>
              <a:t>Alamy</a:t>
            </a:r>
            <a:r>
              <a:rPr lang="en-US" sz="3200" b="1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018" y="1690688"/>
            <a:ext cx="9195416" cy="51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174567" y="714895"/>
            <a:ext cx="6454833" cy="3806305"/>
          </a:xfrm>
        </p:spPr>
        <p:txBody>
          <a:bodyPr>
            <a:normAutofit/>
          </a:bodyPr>
          <a:lstStyle/>
          <a:p>
            <a:pPr lvl="2"/>
            <a:endParaRPr lang="en-US" altLang="en-US" sz="1800" dirty="0"/>
          </a:p>
          <a:p>
            <a:r>
              <a:rPr lang="en-US" altLang="en-US" sz="1800" dirty="0"/>
              <a:t>There is no reincarnation at death…that’s it</a:t>
            </a:r>
          </a:p>
          <a:p>
            <a:pPr lvl="2"/>
            <a:r>
              <a:rPr lang="en-US" altLang="en-US" sz="1800" dirty="0"/>
              <a:t>The moment of death is the moment of </a:t>
            </a:r>
            <a:r>
              <a:rPr lang="en-US" altLang="en-US" sz="1800" b="1" dirty="0" smtClean="0">
                <a:solidFill>
                  <a:schemeClr val="accent6"/>
                </a:solidFill>
              </a:rPr>
              <a:t>truth-Judgment Day- </a:t>
            </a:r>
            <a:r>
              <a:rPr lang="en-US" altLang="en-US" sz="1800" dirty="0" smtClean="0"/>
              <a:t>if good, cross bridge into House </a:t>
            </a:r>
            <a:r>
              <a:rPr lang="en-US" altLang="en-US" sz="1800" dirty="0"/>
              <a:t>of happiness - heaven</a:t>
            </a:r>
          </a:p>
          <a:p>
            <a:pPr lvl="2"/>
            <a:r>
              <a:rPr lang="en-US" altLang="en-US" sz="1800" dirty="0" smtClean="0"/>
              <a:t>If bad, fall off bridge into fiery </a:t>
            </a:r>
            <a:r>
              <a:rPr lang="en-US" altLang="en-US" sz="1800" dirty="0"/>
              <a:t>pit - hell</a:t>
            </a:r>
          </a:p>
          <a:p>
            <a:pPr lvl="2"/>
            <a:r>
              <a:rPr lang="en-US" altLang="en-US" sz="1800" dirty="0"/>
              <a:t>Dead left in “Towers of Silence” </a:t>
            </a:r>
          </a:p>
          <a:p>
            <a:pPr lvl="3"/>
            <a:r>
              <a:rPr lang="en-US" altLang="en-US" dirty="0"/>
              <a:t>Suspended between heaven and hell bodies consumed by vultures, sacred birds and the soul moves onward</a:t>
            </a:r>
          </a:p>
          <a:p>
            <a:endParaRPr lang="en-US" altLang="en-US" sz="1800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3810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-4763"/>
            <a:ext cx="2971800" cy="38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10064"/>
            <a:ext cx="3298825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3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Towers of Silence</a:t>
            </a:r>
            <a:r>
              <a:rPr lang="en-US" sz="3200" b="1" dirty="0"/>
              <a:t>, such as this one in </a:t>
            </a:r>
            <a:r>
              <a:rPr lang="en-US" sz="3200" b="1" dirty="0" err="1"/>
              <a:t>Chilpyk</a:t>
            </a:r>
            <a:r>
              <a:rPr lang="en-US" sz="3200" b="1" dirty="0"/>
              <a:t>, Uzbekistan, are where Zoroastrians would leave the bodies of the dead to be consumed by birds (Credit: </a:t>
            </a:r>
            <a:r>
              <a:rPr lang="en-US" sz="3200" b="1" dirty="0" err="1"/>
              <a:t>Alamy</a:t>
            </a:r>
            <a:r>
              <a:rPr lang="en-US" sz="3200" b="1" dirty="0"/>
              <a:t>)</a:t>
            </a:r>
          </a:p>
        </p:txBody>
      </p:sp>
      <p:pic>
        <p:nvPicPr>
          <p:cNvPr id="3074" name="Picture 2" descr="(Credit: Alamy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918633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820" y="1690688"/>
            <a:ext cx="5533180" cy="35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47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387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Architect</vt:lpstr>
      <vt:lpstr>Arial</vt:lpstr>
      <vt:lpstr>Calibri</vt:lpstr>
      <vt:lpstr>Calibri Light</vt:lpstr>
      <vt:lpstr>Snap ITC</vt:lpstr>
      <vt:lpstr>Office Theme</vt:lpstr>
      <vt:lpstr>Zoroastrianism </vt:lpstr>
      <vt:lpstr>Zoroaster likely lived between 1500 and 1000 BC, but some scholarship suggests he may have been a contemporary of Persian emperors Cyrus the Great and Darius I (Credit: Alamy)</vt:lpstr>
      <vt:lpstr>PowerPoint Presentation</vt:lpstr>
      <vt:lpstr>Zoroastrianism may have been the first monotheistic religion, and its emphasis on dualities, such as heaven and hell, appear in Judaism, Christianity and Islam (Credit: Alamy)</vt:lpstr>
      <vt:lpstr>PowerPoint Presentation</vt:lpstr>
      <vt:lpstr>PowerPoint Presentation</vt:lpstr>
      <vt:lpstr>Zoroastrians worship in fire temples, such as this one in Yazd, Iran – they believe fire and water are the twin agents of purity and necessary for ritual cleansing (Credit: Alamy)</vt:lpstr>
      <vt:lpstr>PowerPoint Presentation</vt:lpstr>
      <vt:lpstr>Towers of Silence, such as this one in Chilpyk, Uzbekistan, are where Zoroastrians would leave the bodies of the dead to be consumed by birds (Credit: Alamy)</vt:lpstr>
      <vt:lpstr>PowerPoint Presentation</vt:lpstr>
      <vt:lpstr>Raphael’s The School of Athens, finished in 1511, includes a figure, seen in this detail from the larger work, many historians think is Zoroaster, holding a globe (Credit: Alamy)</vt:lpstr>
      <vt:lpstr>Freddie Mercury, the legendary lead singer of Queen, drew inspiration from the Zoroastrian faith of his Persian family (Credit: Alamy)</vt:lpstr>
      <vt:lpstr>PowerPoint Presentation</vt:lpstr>
    </vt:vector>
  </TitlesOfParts>
  <Company>Sidney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Zoroastrianism</dc:title>
  <dc:creator>Erin Faulhaber</dc:creator>
  <cp:lastModifiedBy>Erin Faulhaber</cp:lastModifiedBy>
  <cp:revision>9</cp:revision>
  <dcterms:created xsi:type="dcterms:W3CDTF">2017-09-28T14:51:45Z</dcterms:created>
  <dcterms:modified xsi:type="dcterms:W3CDTF">2018-10-03T13:50:23Z</dcterms:modified>
</cp:coreProperties>
</file>