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vnd.openxmlformats-officedocument.presentationml.notesSlide+xml"/>
  <Override PartName="/ppt/slides/slide9.xml" ContentType="application/vnd.openxmlformats-officedocument.presentationml.slide+xml"/>
  <Override PartName="/docProps/app.xml" ContentType="application/vnd.openxmlformats-officedocument.extended-properties+xml"/>
  <Override PartName="/ppt/slides/slide13.xml" ContentType="application/vnd.openxmlformats-officedocument.presentationml.slide+xml"/>
  <Override PartName="/ppt/slides/slide28.xml" ContentType="application/vnd.openxmlformats-officedocument.presentationml.slide+xml"/>
  <Override PartName="/ppt/slides/slide31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5.xml" ContentType="application/vnd.openxmlformats-officedocument.presentationml.slide+xml"/>
  <Override PartName="/ppt/slides/slide34.xml" ContentType="application/vnd.openxmlformats-officedocument.presentationml.slide+xml"/>
  <Override PartName="/ppt/tableStyles.xml" ContentType="application/vnd.openxmlformats-officedocument.presentationml.tableStyles+xml"/>
  <Default Extension="jpg" ContentType="image/jpeg"/>
  <Override PartName="/ppt/slides/slide23.xml" ContentType="application/vnd.openxmlformats-officedocument.presentationml.slide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11.xml" ContentType="application/vnd.openxmlformats-officedocument.presentationml.slideLayout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5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3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9.xml" ContentType="application/vnd.openxmlformats-officedocument.presentationml.slide+xml"/>
  <Override PartName="/ppt/slides/slide36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s/slide3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32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2.xml" ContentType="application/vnd.openxmlformats-officedocument.presentationml.slide+xml"/>
  <Override PartName="/ppt/slides/slide7.xml" ContentType="application/vnd.openxmlformats-officedocument.presentationml.slide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slides/slide25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DE67630-963E-4AF0-92FE-100F953559FA}">
  <a:tblStyle styleId="{6DE67630-963E-4AF0-92FE-100F953559FA}" styleName="Table_0">
    <a:wholeTbl>
      <a:tcTxStyle b="off" i="off">
        <a:font>
          <a:latin typeface="Tw Cen MT"/>
          <a:ea typeface="Tw Cen MT"/>
          <a:cs typeface="Tw Cen MT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5F8FA"/>
          </a:solidFill>
        </a:fill>
      </a:tcStyle>
    </a:wholeTbl>
    <a:band1H>
      <a:tcTxStyle/>
      <a:tcStyle>
        <a:tcBdr/>
        <a:fill>
          <a:solidFill>
            <a:srgbClr val="E9F0F5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9F0F5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3" name="Shape 2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1" name="Shape 2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7" name="Shape 2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3" name="Shape 3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9" name="Shape 3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5" name="Shape 3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1" name="Shape 3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Arial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700"/>
              </a:spcBef>
              <a:buClr>
                <a:schemeClr val="accent2"/>
              </a:buClr>
              <a:buFont typeface="Arial"/>
              <a:buNone/>
              <a:defRPr/>
            </a:lvl1pPr>
            <a:lvl2pPr marL="457200" marR="0" lvl="1" indent="0" algn="ctr" rtl="0">
              <a:spcBef>
                <a:spcPts val="550"/>
              </a:spcBef>
              <a:buClr>
                <a:schemeClr val="accent1"/>
              </a:buClr>
              <a:buFont typeface="Arial"/>
              <a:buNone/>
              <a:defRPr/>
            </a:lvl2pPr>
            <a:lvl3pPr marL="914400" marR="0" lvl="2" indent="0" algn="ctr" rtl="0">
              <a:spcBef>
                <a:spcPts val="500"/>
              </a:spcBef>
              <a:buClr>
                <a:schemeClr val="accent2"/>
              </a:buClr>
              <a:buFont typeface="Arial"/>
              <a:buNone/>
              <a:defRPr/>
            </a:lvl3pPr>
            <a:lvl4pPr marL="1371600" marR="0" lvl="3" indent="0" algn="ctr" rtl="0">
              <a:spcBef>
                <a:spcPts val="400"/>
              </a:spcBef>
              <a:buClr>
                <a:schemeClr val="accent3"/>
              </a:buClr>
              <a:buFont typeface="Arial"/>
              <a:buNone/>
              <a:defRPr/>
            </a:lvl4pPr>
            <a:lvl5pPr marL="1828800" marR="0" lvl="4" indent="0" algn="ctr" rtl="0">
              <a:spcBef>
                <a:spcPts val="400"/>
              </a:spcBef>
              <a:buClr>
                <a:schemeClr val="accent4"/>
              </a:buClr>
              <a:buFont typeface="Arial"/>
              <a:buNone/>
              <a:defRPr/>
            </a:lvl5pPr>
            <a:lvl6pPr marL="2286000" marR="0" lvl="5" indent="0" algn="ctr" rtl="0">
              <a:spcBef>
                <a:spcPts val="360"/>
              </a:spcBef>
              <a:buClr>
                <a:schemeClr val="accent1"/>
              </a:buClr>
              <a:buFont typeface="Arial"/>
              <a:buNone/>
              <a:defRPr/>
            </a:lvl6pPr>
            <a:lvl7pPr marL="2743200" marR="0" lvl="6" indent="0" algn="ctr" rtl="0">
              <a:spcBef>
                <a:spcPts val="360"/>
              </a:spcBef>
              <a:buClr>
                <a:schemeClr val="accent2"/>
              </a:buClr>
              <a:buFont typeface="Arial"/>
              <a:buNone/>
              <a:defRPr/>
            </a:lvl7pPr>
            <a:lvl8pPr marL="3200400" marR="0" lvl="7" indent="0" algn="ctr" rtl="0">
              <a:spcBef>
                <a:spcPts val="360"/>
              </a:spcBef>
              <a:buClr>
                <a:schemeClr val="accent3"/>
              </a:buClr>
              <a:buFont typeface="Arial"/>
              <a:buNone/>
              <a:defRPr/>
            </a:lvl8pPr>
            <a:lvl9pPr marL="3657600" marR="0" lvl="8" indent="0" algn="ctr" rtl="0">
              <a:spcBef>
                <a:spcPts val="360"/>
              </a:spcBef>
              <a:buClr>
                <a:schemeClr val="accent4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88900" algn="ctr" rtl="0">
              <a:spcBef>
                <a:spcPts val="0"/>
              </a:spcBef>
            </a:pPr>
            <a:endParaRPr/>
          </a:p>
          <a:p>
            <a:pPr marL="457200" marR="0" lvl="1" indent="-88900" algn="l" rtl="0">
              <a:spcBef>
                <a:spcPts val="0"/>
              </a:spcBef>
            </a:pPr>
            <a:endParaRPr/>
          </a:p>
          <a:p>
            <a:pPr marL="914400" marR="0" lvl="2" indent="-88900" algn="l" rtl="0">
              <a:spcBef>
                <a:spcPts val="0"/>
              </a:spcBef>
            </a:pPr>
            <a:endParaRPr/>
          </a:p>
          <a:p>
            <a:pPr marL="1371600" marR="0" lvl="3" indent="-88900" algn="l" rtl="0">
              <a:spcBef>
                <a:spcPts val="0"/>
              </a:spcBef>
            </a:pPr>
            <a:endParaRPr/>
          </a:p>
          <a:p>
            <a:pPr marL="1828800" marR="0" lvl="4" indent="-88900" algn="l" rtl="0">
              <a:spcBef>
                <a:spcPts val="0"/>
              </a:spcBef>
            </a:pPr>
            <a:endParaRPr/>
          </a:p>
          <a:p>
            <a:pPr marL="2286000" marR="0" lvl="5" indent="-88900" algn="l" rtl="0">
              <a:spcBef>
                <a:spcPts val="0"/>
              </a:spcBef>
            </a:pPr>
            <a:endParaRPr/>
          </a:p>
          <a:p>
            <a:pPr marL="2743200" marR="0" lvl="6" indent="-88900" algn="l" rtl="0">
              <a:spcBef>
                <a:spcPts val="0"/>
              </a:spcBef>
            </a:pPr>
            <a:endParaRPr/>
          </a:p>
          <a:p>
            <a:pPr marL="3200400" marR="0" lvl="7" indent="-88900" algn="l" rtl="0">
              <a:spcBef>
                <a:spcPts val="0"/>
              </a:spcBef>
            </a:pPr>
            <a:endParaRPr/>
          </a:p>
          <a:p>
            <a:pPr marL="3657600" marR="0" lvl="8" indent="-8890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 rot="5400000">
            <a:off x="2426208" y="-213360"/>
            <a:ext cx="4526280" cy="815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Char char="▪"/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88900" algn="ctr" rtl="0">
              <a:spcBef>
                <a:spcPts val="0"/>
              </a:spcBef>
            </a:pPr>
            <a:endParaRPr/>
          </a:p>
          <a:p>
            <a:pPr marL="457200" marR="0" lvl="1" indent="-88900" algn="l" rtl="0">
              <a:spcBef>
                <a:spcPts val="0"/>
              </a:spcBef>
            </a:pPr>
            <a:endParaRPr/>
          </a:p>
          <a:p>
            <a:pPr marL="914400" marR="0" lvl="2" indent="-88900" algn="l" rtl="0">
              <a:spcBef>
                <a:spcPts val="0"/>
              </a:spcBef>
            </a:pPr>
            <a:endParaRPr/>
          </a:p>
          <a:p>
            <a:pPr marL="1371600" marR="0" lvl="3" indent="-88900" algn="l" rtl="0">
              <a:spcBef>
                <a:spcPts val="0"/>
              </a:spcBef>
            </a:pPr>
            <a:endParaRPr/>
          </a:p>
          <a:p>
            <a:pPr marL="1828800" marR="0" lvl="4" indent="-88900" algn="l" rtl="0">
              <a:spcBef>
                <a:spcPts val="0"/>
              </a:spcBef>
            </a:pPr>
            <a:endParaRPr/>
          </a:p>
          <a:p>
            <a:pPr marL="2286000" marR="0" lvl="5" indent="-88900" algn="l" rtl="0">
              <a:spcBef>
                <a:spcPts val="0"/>
              </a:spcBef>
            </a:pPr>
            <a:endParaRPr/>
          </a:p>
          <a:p>
            <a:pPr marL="2743200" marR="0" lvl="6" indent="-88900" algn="l" rtl="0">
              <a:spcBef>
                <a:spcPts val="0"/>
              </a:spcBef>
            </a:pPr>
            <a:endParaRPr/>
          </a:p>
          <a:p>
            <a:pPr marL="3200400" marR="0" lvl="7" indent="-88900" algn="l" rtl="0">
              <a:spcBef>
                <a:spcPts val="0"/>
              </a:spcBef>
            </a:pPr>
            <a:endParaRPr/>
          </a:p>
          <a:p>
            <a:pPr marL="3657600" marR="0" lvl="8" indent="-8890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>
  <p:cSld name="Vertical Title and Text">
    <p:bg>
      <p:bgPr>
        <a:solidFill>
          <a:schemeClr val="lt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 rot="5400000">
            <a:off x="4823619" y="2339181"/>
            <a:ext cx="5516563" cy="20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 rot="5400000">
            <a:off x="480218" y="586582"/>
            <a:ext cx="5516564" cy="556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Char char="▪"/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dt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2" name="Shape 92"/>
          <p:cNvSpPr/>
          <p:nvPr/>
        </p:nvSpPr>
        <p:spPr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 rot="5400000">
            <a:off x="5989638" y="14446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88900" algn="ctr" rtl="0">
              <a:spcBef>
                <a:spcPts val="0"/>
              </a:spcBef>
            </a:pPr>
            <a:endParaRPr/>
          </a:p>
          <a:p>
            <a:pPr marL="457200" marR="0" lvl="1" indent="-88900" algn="l" rtl="0">
              <a:spcBef>
                <a:spcPts val="0"/>
              </a:spcBef>
            </a:pPr>
            <a:endParaRPr/>
          </a:p>
          <a:p>
            <a:pPr marL="914400" marR="0" lvl="2" indent="-88900" algn="l" rtl="0">
              <a:spcBef>
                <a:spcPts val="0"/>
              </a:spcBef>
            </a:pPr>
            <a:endParaRPr/>
          </a:p>
          <a:p>
            <a:pPr marL="1371600" marR="0" lvl="3" indent="-88900" algn="l" rtl="0">
              <a:spcBef>
                <a:spcPts val="0"/>
              </a:spcBef>
            </a:pPr>
            <a:endParaRPr/>
          </a:p>
          <a:p>
            <a:pPr marL="1828800" marR="0" lvl="4" indent="-88900" algn="l" rtl="0">
              <a:spcBef>
                <a:spcPts val="0"/>
              </a:spcBef>
            </a:pPr>
            <a:endParaRPr/>
          </a:p>
          <a:p>
            <a:pPr marL="2286000" marR="0" lvl="5" indent="-88900" algn="l" rtl="0">
              <a:spcBef>
                <a:spcPts val="0"/>
              </a:spcBef>
            </a:pPr>
            <a:endParaRPr/>
          </a:p>
          <a:p>
            <a:pPr marL="2743200" marR="0" lvl="6" indent="-88900" algn="l" rtl="0">
              <a:spcBef>
                <a:spcPts val="0"/>
              </a:spcBef>
            </a:pPr>
            <a:endParaRPr/>
          </a:p>
          <a:p>
            <a:pPr marL="3200400" marR="0" lvl="7" indent="-88900" algn="l" rtl="0">
              <a:spcBef>
                <a:spcPts val="0"/>
              </a:spcBef>
            </a:pPr>
            <a:endParaRPr/>
          </a:p>
          <a:p>
            <a:pPr marL="3657600" marR="0" lvl="8" indent="-8890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88900" algn="ctr" rtl="0">
              <a:spcBef>
                <a:spcPts val="0"/>
              </a:spcBef>
            </a:pPr>
            <a:endParaRPr/>
          </a:p>
          <a:p>
            <a:pPr marL="457200" marR="0" lvl="1" indent="-88900" algn="l" rtl="0">
              <a:spcBef>
                <a:spcPts val="0"/>
              </a:spcBef>
            </a:pPr>
            <a:endParaRPr/>
          </a:p>
          <a:p>
            <a:pPr marL="914400" marR="0" lvl="2" indent="-88900" algn="l" rtl="0">
              <a:spcBef>
                <a:spcPts val="0"/>
              </a:spcBef>
            </a:pPr>
            <a:endParaRPr/>
          </a:p>
          <a:p>
            <a:pPr marL="1371600" marR="0" lvl="3" indent="-88900" algn="l" rtl="0">
              <a:spcBef>
                <a:spcPts val="0"/>
              </a:spcBef>
            </a:pPr>
            <a:endParaRPr/>
          </a:p>
          <a:p>
            <a:pPr marL="1828800" marR="0" lvl="4" indent="-88900" algn="l" rtl="0">
              <a:spcBef>
                <a:spcPts val="0"/>
              </a:spcBef>
            </a:pPr>
            <a:endParaRPr/>
          </a:p>
          <a:p>
            <a:pPr marL="2286000" marR="0" lvl="5" indent="-88900" algn="l" rtl="0">
              <a:spcBef>
                <a:spcPts val="0"/>
              </a:spcBef>
            </a:pPr>
            <a:endParaRPr/>
          </a:p>
          <a:p>
            <a:pPr marL="2743200" marR="0" lvl="6" indent="-88900" algn="l" rtl="0">
              <a:spcBef>
                <a:spcPts val="0"/>
              </a:spcBef>
            </a:pPr>
            <a:endParaRPr/>
          </a:p>
          <a:p>
            <a:pPr marL="3200400" marR="0" lvl="7" indent="-88900" algn="l" rtl="0">
              <a:spcBef>
                <a:spcPts val="0"/>
              </a:spcBef>
            </a:pPr>
            <a:endParaRPr/>
          </a:p>
          <a:p>
            <a:pPr marL="3657600" marR="0" lvl="8" indent="-88900" algn="l" rtl="0">
              <a:spcBef>
                <a:spcPts val="0"/>
              </a:spcBef>
            </a:pPr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bg>
      <p:bgPr>
        <a:noFill/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lvl="0" indent="0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buClr>
                <a:srgbClr val="888888"/>
              </a:buClr>
              <a:buNone/>
              <a:defRPr/>
            </a:lvl2pPr>
            <a:lvl3pPr lvl="2" rtl="0">
              <a:spcBef>
                <a:spcPts val="0"/>
              </a:spcBef>
              <a:buClr>
                <a:srgbClr val="888888"/>
              </a:buClr>
              <a:buNone/>
              <a:defRPr/>
            </a:lvl3pPr>
            <a:lvl4pPr lvl="3" rtl="0">
              <a:spcBef>
                <a:spcPts val="0"/>
              </a:spcBef>
              <a:buClr>
                <a:srgbClr val="888888"/>
              </a:buClr>
              <a:buNone/>
              <a:defRPr/>
            </a:lvl4pPr>
            <a:lvl5pPr lvl="4" rtl="0">
              <a:spcBef>
                <a:spcPts val="0"/>
              </a:spcBef>
              <a:buClr>
                <a:srgbClr val="888888"/>
              </a:buClr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Shape 32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0" y="1752600"/>
            <a:ext cx="1295400" cy="70167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88900" algn="ctr" rtl="0">
              <a:spcBef>
                <a:spcPts val="0"/>
              </a:spcBef>
            </a:pPr>
            <a:endParaRPr/>
          </a:p>
          <a:p>
            <a:pPr marL="457200" marR="0" lvl="1" indent="-88900" algn="l" rtl="0">
              <a:spcBef>
                <a:spcPts val="0"/>
              </a:spcBef>
            </a:pPr>
            <a:endParaRPr/>
          </a:p>
          <a:p>
            <a:pPr marL="914400" marR="0" lvl="2" indent="-88900" algn="l" rtl="0">
              <a:spcBef>
                <a:spcPts val="0"/>
              </a:spcBef>
            </a:pPr>
            <a:endParaRPr/>
          </a:p>
          <a:p>
            <a:pPr marL="1371600" marR="0" lvl="3" indent="-88900" algn="l" rtl="0">
              <a:spcBef>
                <a:spcPts val="0"/>
              </a:spcBef>
            </a:pPr>
            <a:endParaRPr/>
          </a:p>
          <a:p>
            <a:pPr marL="1828800" marR="0" lvl="4" indent="-88900" algn="l" rtl="0">
              <a:spcBef>
                <a:spcPts val="0"/>
              </a:spcBef>
            </a:pPr>
            <a:endParaRPr/>
          </a:p>
          <a:p>
            <a:pPr marL="2286000" marR="0" lvl="5" indent="-88900" algn="l" rtl="0">
              <a:spcBef>
                <a:spcPts val="0"/>
              </a:spcBef>
            </a:pPr>
            <a:endParaRPr/>
          </a:p>
          <a:p>
            <a:pPr marL="2743200" marR="0" lvl="6" indent="-88900" algn="l" rtl="0">
              <a:spcBef>
                <a:spcPts val="0"/>
              </a:spcBef>
            </a:pPr>
            <a:endParaRPr/>
          </a:p>
          <a:p>
            <a:pPr marL="3200400" marR="0" lvl="7" indent="-88900" algn="l" rtl="0">
              <a:spcBef>
                <a:spcPts val="0"/>
              </a:spcBef>
            </a:pPr>
            <a:endParaRPr/>
          </a:p>
          <a:p>
            <a:pPr marL="3657600" marR="0" lvl="8" indent="-88900" algn="l" rtl="0">
              <a:spcBef>
                <a:spcPts val="0"/>
              </a:spcBef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09600" y="1589567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Char char="▪"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844901" y="1589567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Char char="▪"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88900" algn="ctr" rtl="0">
              <a:spcBef>
                <a:spcPts val="0"/>
              </a:spcBef>
            </a:pPr>
            <a:endParaRPr/>
          </a:p>
          <a:p>
            <a:pPr marL="457200" marR="0" lvl="1" indent="-88900" algn="l" rtl="0">
              <a:spcBef>
                <a:spcPts val="0"/>
              </a:spcBef>
            </a:pPr>
            <a:endParaRPr/>
          </a:p>
          <a:p>
            <a:pPr marL="914400" marR="0" lvl="2" indent="-88900" algn="l" rtl="0">
              <a:spcBef>
                <a:spcPts val="0"/>
              </a:spcBef>
            </a:pPr>
            <a:endParaRPr/>
          </a:p>
          <a:p>
            <a:pPr marL="1371600" marR="0" lvl="3" indent="-88900" algn="l" rtl="0">
              <a:spcBef>
                <a:spcPts val="0"/>
              </a:spcBef>
            </a:pPr>
            <a:endParaRPr/>
          </a:p>
          <a:p>
            <a:pPr marL="1828800" marR="0" lvl="4" indent="-88900" algn="l" rtl="0">
              <a:spcBef>
                <a:spcPts val="0"/>
              </a:spcBef>
            </a:pPr>
            <a:endParaRPr/>
          </a:p>
          <a:p>
            <a:pPr marL="2286000" marR="0" lvl="5" indent="-88900" algn="l" rtl="0">
              <a:spcBef>
                <a:spcPts val="0"/>
              </a:spcBef>
            </a:pPr>
            <a:endParaRPr/>
          </a:p>
          <a:p>
            <a:pPr marL="2743200" marR="0" lvl="6" indent="-88900" algn="l" rtl="0">
              <a:spcBef>
                <a:spcPts val="0"/>
              </a:spcBef>
            </a:pPr>
            <a:endParaRPr/>
          </a:p>
          <a:p>
            <a:pPr marL="3200400" marR="0" lvl="7" indent="-88900" algn="l" rtl="0">
              <a:spcBef>
                <a:spcPts val="0"/>
              </a:spcBef>
            </a:pPr>
            <a:endParaRPr/>
          </a:p>
          <a:p>
            <a:pPr marL="3657600" marR="0" lvl="8" indent="-88900" algn="l" rtl="0">
              <a:spcBef>
                <a:spcPts val="0"/>
              </a:spcBef>
            </a:pP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09600" y="2438400"/>
            <a:ext cx="3886200" cy="3581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Char char="▪"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4800600" y="2438400"/>
            <a:ext cx="3886200" cy="3581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Char char="▪"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88900" algn="ctr" rtl="0">
              <a:spcBef>
                <a:spcPts val="0"/>
              </a:spcBef>
            </a:pPr>
            <a:endParaRPr/>
          </a:p>
          <a:p>
            <a:pPr marL="457200" marR="0" lvl="1" indent="-88900" algn="l" rtl="0">
              <a:spcBef>
                <a:spcPts val="0"/>
              </a:spcBef>
            </a:pPr>
            <a:endParaRPr/>
          </a:p>
          <a:p>
            <a:pPr marL="914400" marR="0" lvl="2" indent="-88900" algn="l" rtl="0">
              <a:spcBef>
                <a:spcPts val="0"/>
              </a:spcBef>
            </a:pPr>
            <a:endParaRPr/>
          </a:p>
          <a:p>
            <a:pPr marL="1371600" marR="0" lvl="3" indent="-88900" algn="l" rtl="0">
              <a:spcBef>
                <a:spcPts val="0"/>
              </a:spcBef>
            </a:pPr>
            <a:endParaRPr/>
          </a:p>
          <a:p>
            <a:pPr marL="1828800" marR="0" lvl="4" indent="-88900" algn="l" rtl="0">
              <a:spcBef>
                <a:spcPts val="0"/>
              </a:spcBef>
            </a:pPr>
            <a:endParaRPr/>
          </a:p>
          <a:p>
            <a:pPr marL="2286000" marR="0" lvl="5" indent="-88900" algn="l" rtl="0">
              <a:spcBef>
                <a:spcPts val="0"/>
              </a:spcBef>
            </a:pPr>
            <a:endParaRPr/>
          </a:p>
          <a:p>
            <a:pPr marL="2743200" marR="0" lvl="6" indent="-88900" algn="l" rtl="0">
              <a:spcBef>
                <a:spcPts val="0"/>
              </a:spcBef>
            </a:pPr>
            <a:endParaRPr/>
          </a:p>
          <a:p>
            <a:pPr marL="3200400" marR="0" lvl="7" indent="-88900" algn="l" rtl="0">
              <a:spcBef>
                <a:spcPts val="0"/>
              </a:spcBef>
            </a:pPr>
            <a:endParaRPr/>
          </a:p>
          <a:p>
            <a:pPr marL="3657600" marR="0" lvl="8" indent="-88900" algn="l" rtl="0">
              <a:spcBef>
                <a:spcPts val="0"/>
              </a:spcBef>
            </a:pPr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3"/>
          </p:nvPr>
        </p:nvSpPr>
        <p:spPr>
          <a:xfrm>
            <a:off x="609600" y="1752600"/>
            <a:ext cx="3886200" cy="640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91425" rIns="91425" bIns="91425" anchor="ctr" anchorCtr="0"/>
          <a:lstStyle>
            <a:lvl1pPr marL="0" lvl="0" indent="0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4"/>
          </p:nvPr>
        </p:nvSpPr>
        <p:spPr>
          <a:xfrm>
            <a:off x="4800600" y="1752600"/>
            <a:ext cx="3886200" cy="6400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lIns="91425" tIns="91425" rIns="91425" bIns="91425" anchor="ctr" anchorCtr="0"/>
          <a:lstStyle>
            <a:lvl1pPr marL="0" lvl="0" indent="0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88900" algn="ctr" rtl="0">
              <a:spcBef>
                <a:spcPts val="0"/>
              </a:spcBef>
            </a:pPr>
            <a:endParaRPr/>
          </a:p>
          <a:p>
            <a:pPr marL="457200" marR="0" lvl="1" indent="-88900" algn="l" rtl="0">
              <a:spcBef>
                <a:spcPts val="0"/>
              </a:spcBef>
            </a:pPr>
            <a:endParaRPr/>
          </a:p>
          <a:p>
            <a:pPr marL="914400" marR="0" lvl="2" indent="-88900" algn="l" rtl="0">
              <a:spcBef>
                <a:spcPts val="0"/>
              </a:spcBef>
            </a:pPr>
            <a:endParaRPr/>
          </a:p>
          <a:p>
            <a:pPr marL="1371600" marR="0" lvl="3" indent="-88900" algn="l" rtl="0">
              <a:spcBef>
                <a:spcPts val="0"/>
              </a:spcBef>
            </a:pPr>
            <a:endParaRPr/>
          </a:p>
          <a:p>
            <a:pPr marL="1828800" marR="0" lvl="4" indent="-88900" algn="l" rtl="0">
              <a:spcBef>
                <a:spcPts val="0"/>
              </a:spcBef>
            </a:pPr>
            <a:endParaRPr/>
          </a:p>
          <a:p>
            <a:pPr marL="2286000" marR="0" lvl="5" indent="-88900" algn="l" rtl="0">
              <a:spcBef>
                <a:spcPts val="0"/>
              </a:spcBef>
            </a:pPr>
            <a:endParaRPr/>
          </a:p>
          <a:p>
            <a:pPr marL="2743200" marR="0" lvl="6" indent="-88900" algn="l" rtl="0">
              <a:spcBef>
                <a:spcPts val="0"/>
              </a:spcBef>
            </a:pPr>
            <a:endParaRPr/>
          </a:p>
          <a:p>
            <a:pPr marL="3200400" marR="0" lvl="7" indent="-88900" algn="l" rtl="0">
              <a:spcBef>
                <a:spcPts val="0"/>
              </a:spcBef>
            </a:pPr>
            <a:endParaRPr/>
          </a:p>
          <a:p>
            <a:pPr marL="3657600" marR="0" lvl="8" indent="-8890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88900" algn="ctr" rtl="0">
              <a:spcBef>
                <a:spcPts val="0"/>
              </a:spcBef>
            </a:pPr>
            <a:endParaRPr/>
          </a:p>
          <a:p>
            <a:pPr marL="457200" marR="0" lvl="1" indent="-88900" algn="l" rtl="0">
              <a:spcBef>
                <a:spcPts val="0"/>
              </a:spcBef>
            </a:pPr>
            <a:endParaRPr/>
          </a:p>
          <a:p>
            <a:pPr marL="914400" marR="0" lvl="2" indent="-88900" algn="l" rtl="0">
              <a:spcBef>
                <a:spcPts val="0"/>
              </a:spcBef>
            </a:pPr>
            <a:endParaRPr/>
          </a:p>
          <a:p>
            <a:pPr marL="1371600" marR="0" lvl="3" indent="-88900" algn="l" rtl="0">
              <a:spcBef>
                <a:spcPts val="0"/>
              </a:spcBef>
            </a:pPr>
            <a:endParaRPr/>
          </a:p>
          <a:p>
            <a:pPr marL="1828800" marR="0" lvl="4" indent="-88900" algn="l" rtl="0">
              <a:spcBef>
                <a:spcPts val="0"/>
              </a:spcBef>
            </a:pPr>
            <a:endParaRPr/>
          </a:p>
          <a:p>
            <a:pPr marL="2286000" marR="0" lvl="5" indent="-88900" algn="l" rtl="0">
              <a:spcBef>
                <a:spcPts val="0"/>
              </a:spcBef>
            </a:pPr>
            <a:endParaRPr/>
          </a:p>
          <a:p>
            <a:pPr marL="2743200" marR="0" lvl="6" indent="-88900" algn="l" rtl="0">
              <a:spcBef>
                <a:spcPts val="0"/>
              </a:spcBef>
            </a:pPr>
            <a:endParaRPr/>
          </a:p>
          <a:p>
            <a:pPr marL="3200400" marR="0" lvl="7" indent="-88900" algn="l" rtl="0">
              <a:spcBef>
                <a:spcPts val="0"/>
              </a:spcBef>
            </a:pPr>
            <a:endParaRPr/>
          </a:p>
          <a:p>
            <a:pPr marL="3657600" marR="0" lvl="8" indent="-8890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algn="l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88900" algn="ctr" rtl="0">
              <a:spcBef>
                <a:spcPts val="0"/>
              </a:spcBef>
            </a:pPr>
            <a:endParaRPr/>
          </a:p>
          <a:p>
            <a:pPr marL="457200" marR="0" lvl="1" indent="-88900" algn="l" rtl="0">
              <a:spcBef>
                <a:spcPts val="0"/>
              </a:spcBef>
            </a:pPr>
            <a:endParaRPr/>
          </a:p>
          <a:p>
            <a:pPr marL="914400" marR="0" lvl="2" indent="-88900" algn="l" rtl="0">
              <a:spcBef>
                <a:spcPts val="0"/>
              </a:spcBef>
            </a:pPr>
            <a:endParaRPr/>
          </a:p>
          <a:p>
            <a:pPr marL="1371600" marR="0" lvl="3" indent="-88900" algn="l" rtl="0">
              <a:spcBef>
                <a:spcPts val="0"/>
              </a:spcBef>
            </a:pPr>
            <a:endParaRPr/>
          </a:p>
          <a:p>
            <a:pPr marL="1828800" marR="0" lvl="4" indent="-88900" algn="l" rtl="0">
              <a:spcBef>
                <a:spcPts val="0"/>
              </a:spcBef>
            </a:pPr>
            <a:endParaRPr/>
          </a:p>
          <a:p>
            <a:pPr marL="2286000" marR="0" lvl="5" indent="-88900" algn="l" rtl="0">
              <a:spcBef>
                <a:spcPts val="0"/>
              </a:spcBef>
            </a:pPr>
            <a:endParaRPr/>
          </a:p>
          <a:p>
            <a:pPr marL="2743200" marR="0" lvl="6" indent="-88900" algn="l" rtl="0">
              <a:spcBef>
                <a:spcPts val="0"/>
              </a:spcBef>
            </a:pPr>
            <a:endParaRPr/>
          </a:p>
          <a:p>
            <a:pPr marL="3200400" marR="0" lvl="7" indent="-88900" algn="l" rtl="0">
              <a:spcBef>
                <a:spcPts val="0"/>
              </a:spcBef>
            </a:pPr>
            <a:endParaRPr/>
          </a:p>
          <a:p>
            <a:pPr marL="3657600" marR="0" lvl="8" indent="-88900" algn="l" rtl="0">
              <a:spcBef>
                <a:spcPts val="0"/>
              </a:spcBef>
            </a:pPr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09600" y="1752600"/>
            <a:ext cx="1600200" cy="4343400"/>
          </a:xfrm>
          <a:prstGeom prst="rect">
            <a:avLst/>
          </a:prstGeom>
          <a:solidFill>
            <a:schemeClr val="accent2"/>
          </a:solidFill>
          <a:ln w="50800" cap="sq" cmpd="sng">
            <a:solidFill>
              <a:schemeClr val="accent2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91425" rIns="91425" bIns="91425" anchor="t" anchorCtr="0"/>
          <a:lstStyle>
            <a:lvl1pPr marL="0" lvl="0" indent="0" rtl="0">
              <a:spcBef>
                <a:spcPts val="0"/>
              </a:spcBef>
              <a:spcAft>
                <a:spcPts val="1000"/>
              </a:spcAft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2362200" y="1752600"/>
            <a:ext cx="6400800" cy="441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Picture with Caption">
    <p:bg>
      <p:bgPr>
        <a:noFill/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600200" y="5486400"/>
            <a:ext cx="7315200" cy="68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/>
          <p:nvPr/>
        </p:nvSpPr>
        <p:spPr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Shape 73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Shape 74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/>
          <p:nvPr/>
        </p:nvSpPr>
        <p:spPr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0" y="4667249"/>
            <a:ext cx="1447800" cy="66357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88900" algn="ctr" rtl="0">
              <a:spcBef>
                <a:spcPts val="0"/>
              </a:spcBef>
            </a:pPr>
            <a:endParaRPr/>
          </a:p>
          <a:p>
            <a:pPr marL="457200" marR="0" lvl="1" indent="-88900" algn="l" rtl="0">
              <a:spcBef>
                <a:spcPts val="0"/>
              </a:spcBef>
            </a:pPr>
            <a:endParaRPr/>
          </a:p>
          <a:p>
            <a:pPr marL="914400" marR="0" lvl="2" indent="-88900" algn="l" rtl="0">
              <a:spcBef>
                <a:spcPts val="0"/>
              </a:spcBef>
            </a:pPr>
            <a:endParaRPr/>
          </a:p>
          <a:p>
            <a:pPr marL="1371600" marR="0" lvl="3" indent="-88900" algn="l" rtl="0">
              <a:spcBef>
                <a:spcPts val="0"/>
              </a:spcBef>
            </a:pPr>
            <a:endParaRPr/>
          </a:p>
          <a:p>
            <a:pPr marL="1828800" marR="0" lvl="4" indent="-88900" algn="l" rtl="0">
              <a:spcBef>
                <a:spcPts val="0"/>
              </a:spcBef>
            </a:pPr>
            <a:endParaRPr/>
          </a:p>
          <a:p>
            <a:pPr marL="2286000" marR="0" lvl="5" indent="-88900" algn="l" rtl="0">
              <a:spcBef>
                <a:spcPts val="0"/>
              </a:spcBef>
            </a:pPr>
            <a:endParaRPr/>
          </a:p>
          <a:p>
            <a:pPr marL="2743200" marR="0" lvl="6" indent="-88900" algn="l" rtl="0">
              <a:spcBef>
                <a:spcPts val="0"/>
              </a:spcBef>
            </a:pPr>
            <a:endParaRPr/>
          </a:p>
          <a:p>
            <a:pPr marL="3200400" marR="0" lvl="7" indent="-88900" algn="l" rtl="0">
              <a:spcBef>
                <a:spcPts val="0"/>
              </a:spcBef>
            </a:pPr>
            <a:endParaRPr/>
          </a:p>
          <a:p>
            <a:pPr marL="3657600" marR="0" lvl="8" indent="-88900" algn="l" rtl="0">
              <a:spcBef>
                <a:spcPts val="0"/>
              </a:spcBef>
            </a:pPr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pic" idx="2"/>
          </p:nvPr>
        </p:nvSpPr>
        <p:spPr>
          <a:xfrm>
            <a:off x="1560576" y="0"/>
            <a:ext cx="7583424" cy="4568952"/>
          </a:xfrm>
          <a:prstGeom prst="rect">
            <a:avLst/>
          </a:prstGeom>
          <a:solidFill>
            <a:srgbClr val="E9F0F5"/>
          </a:solidFill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20040" marR="0" lvl="0" indent="-209550" algn="l" rtl="0">
              <a:spcBef>
                <a:spcPts val="700"/>
              </a:spcBef>
              <a:buClr>
                <a:schemeClr val="accent2"/>
              </a:buClr>
              <a:buFont typeface="Arial"/>
              <a:buChar char="◻"/>
              <a:defRPr/>
            </a:lvl1pPr>
            <a:lvl2pPr marL="640080" marR="0" lvl="1" indent="-168910" algn="l" rtl="0">
              <a:spcBef>
                <a:spcPts val="550"/>
              </a:spcBef>
              <a:buClr>
                <a:schemeClr val="accent1"/>
              </a:buClr>
              <a:buFont typeface="Arial"/>
              <a:buChar char="⬜"/>
              <a:defRPr/>
            </a:lvl2pPr>
            <a:lvl3pPr marL="914400" marR="0" lvl="2" indent="-119062" algn="l" rtl="0">
              <a:spcBef>
                <a:spcPts val="500"/>
              </a:spcBef>
              <a:buClr>
                <a:schemeClr val="accent2"/>
              </a:buClr>
              <a:buFont typeface="Arial"/>
              <a:buChar char="■"/>
              <a:defRPr/>
            </a:lvl3pPr>
            <a:lvl4pPr marL="1371600" marR="0" lvl="3" indent="-133350" algn="l" rtl="0">
              <a:spcBef>
                <a:spcPts val="400"/>
              </a:spcBef>
              <a:buClr>
                <a:schemeClr val="accent3"/>
              </a:buClr>
              <a:buFont typeface="Arial"/>
              <a:buChar char="■"/>
              <a:defRPr/>
            </a:lvl4pPr>
            <a:lvl5pPr marL="1828800" marR="0" lvl="4" indent="-146050" algn="l" rtl="0">
              <a:spcBef>
                <a:spcPts val="400"/>
              </a:spcBef>
              <a:buClr>
                <a:schemeClr val="accent4"/>
              </a:buClr>
              <a:buFont typeface="Arial"/>
              <a:buChar char="■"/>
              <a:defRPr/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Font typeface="Arial"/>
              <a:buChar char="▪"/>
              <a:defRPr/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Font typeface="Arial"/>
              <a:buChar char="▪"/>
              <a:defRPr/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Font typeface="Arial"/>
              <a:buChar char="▪"/>
              <a:defRPr/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Font typeface="Arial"/>
              <a:buChar char="▪"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2"/>
              </a:buClr>
              <a:buSzPct val="25000"/>
              <a:buFont typeface="Arial"/>
              <a:buNone/>
            </a:pPr>
            <a:r>
              <a:rPr lang="en-US" sz="395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AP WORLD HISTORY</a:t>
            </a:r>
            <a:br>
              <a:rPr lang="en-US" sz="395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95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95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95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PERIOD 2: 600 BCE – 600 CE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Organization and Reorganization of Human Societies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Key Concept 2.1 Development &amp; Codification of Religious &amp; Cultural Traditions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0000"/>
              <a:buFont typeface="Arial"/>
              <a:buChar char="◻"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Greco-Roman Philosophy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500 BCE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Questioned range of ideals </a:t>
            </a:r>
          </a:p>
          <a:p>
            <a:pPr marL="914400" marR="0" lvl="2" indent="-228600" algn="l" rtl="0">
              <a:spcBef>
                <a:spcPts val="500"/>
              </a:spcBef>
              <a:buClr>
                <a:schemeClr val="accent2"/>
              </a:buClr>
              <a:buSzPct val="75000"/>
              <a:buFont typeface="Arial"/>
              <a:buChar char="■"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Science, math, elements, gods, universe, reasoning, logic, Socratic Method, Scientific Method, Socrates, Plato, Aristotle</a:t>
            </a:r>
          </a:p>
          <a:p>
            <a:pPr marL="365760" marR="0" lvl="1" indent="-10159" algn="l" rtl="0">
              <a:spcBef>
                <a:spcPts val="55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Key Concept 2.1 Development &amp; Codification of Religious &amp; Cultural Traditions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0000"/>
              <a:buFont typeface="Arial"/>
              <a:buChar char="❑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Axial Age Theory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❑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New religious beliefs develop across the world at around the same time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❑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Confucianism, Buddhism, Daoism, and Greco-Roman Philosophy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❑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Christianity 400 years later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❑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Islam 1000 years later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Key Concept 2.1 Development &amp; Codification of Religious &amp; Cultural Traditions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0000"/>
              <a:buFont typeface="Arial"/>
              <a:buChar char="❑"/>
            </a:pPr>
            <a: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Animism and polytheism used outside core civilizations, focused on nature, shamanism (spirit guides)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60000"/>
              <a:buFont typeface="Arial"/>
              <a:buChar char="❑"/>
            </a:pPr>
            <a: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Greco-Buddhism = syncretism, blending of two cultures (Alexander the Great)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Key Concept 2.2 Development of States and Empire</a:t>
            </a:r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60000"/>
              <a:buFont typeface="Arial"/>
              <a:buChar char="◻"/>
            </a:pP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China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Zhou (Mandate of Heaven, longest dynasty, ends in 256 BCE and leads to Warring States Period)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Qin (221-206 BCE) 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3295"/>
              <a:buFont typeface="Arial"/>
              <a:buChar char="■"/>
            </a:pPr>
            <a:r>
              <a:rPr lang="en-US" sz="2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Short but important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3295"/>
              <a:buFont typeface="Arial"/>
              <a:buChar char="■"/>
            </a:pPr>
            <a:r>
              <a:rPr lang="en-US" sz="2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Shi Huangdi 1</a:t>
            </a:r>
            <a:r>
              <a:rPr lang="en-US" sz="215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</a:t>
            </a:r>
            <a:r>
              <a:rPr lang="en-US" sz="2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Emperor, 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3295"/>
              <a:buFont typeface="Arial"/>
              <a:buChar char="■"/>
            </a:pPr>
            <a:r>
              <a:rPr lang="en-US" sz="2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Unified China for 1</a:t>
            </a:r>
            <a:r>
              <a:rPr lang="en-US" sz="215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</a:t>
            </a:r>
            <a:r>
              <a:rPr lang="en-US" sz="2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time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3295"/>
              <a:buFont typeface="Arial"/>
              <a:buChar char="■"/>
            </a:pPr>
            <a:r>
              <a:rPr lang="en-US" sz="2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Legalism (Harsh)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3295"/>
              <a:buFont typeface="Arial"/>
              <a:buChar char="■"/>
            </a:pPr>
            <a:r>
              <a:rPr lang="en-US" sz="2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Centralized government  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3295"/>
              <a:buFont typeface="Arial"/>
              <a:buChar char="■"/>
            </a:pPr>
            <a:r>
              <a:rPr lang="en-US" sz="2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Began Great Wall (finished by Ming)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3295"/>
              <a:buFont typeface="Arial"/>
              <a:buChar char="■"/>
            </a:pPr>
            <a:r>
              <a:rPr lang="en-US" sz="2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Standardized weights and measurements 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3295"/>
              <a:buFont typeface="Arial"/>
              <a:buChar char="■"/>
            </a:pPr>
            <a:r>
              <a:rPr lang="en-US" sz="2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Tomb of Terracotta Warriors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Key Concept 2.2 Development of States and Empire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59999"/>
              <a:buFont typeface="Aria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China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Han (206 BCE – 220 CE)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/>
              <a:buChar char="■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Golden Age – peace, stability, achievements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/>
              <a:buChar char="■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Centralized government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/>
              <a:buChar char="■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Confucianism – some social mobility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/>
              <a:buChar char="■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Civil Service Exam – merit based bureaucracy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/>
              <a:buChar char="■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Began Silk Roads, linked to Europe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/>
              <a:buChar char="■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Capital city – Chang’an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/>
              <a:buChar char="■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Patriarchy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/>
              <a:buChar char="■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Merchants looked down on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/>
              <a:buChar char="■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Achievements: coined $, paper, clocks, compass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Key Concept 2.2 Development of States and Empire</a:t>
            </a:r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Aria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India – (usually politically decentralized, empire is NOT the norm)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Mauryan (322 – 185 BCE)</a:t>
            </a:r>
          </a:p>
          <a:p>
            <a:pPr marL="914400" marR="0" lvl="2" indent="-228600" algn="l" rtl="0">
              <a:spcBef>
                <a:spcPts val="500"/>
              </a:spcBef>
              <a:buClr>
                <a:schemeClr val="accent2"/>
              </a:buClr>
              <a:buSzPct val="75000"/>
              <a:buFont typeface="Arial"/>
              <a:buChar char="■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Founder: Chandragupta Maurya united subcontinent</a:t>
            </a:r>
          </a:p>
          <a:p>
            <a:pPr marL="914400" marR="0" lvl="2" indent="-228600" algn="l" rtl="0">
              <a:spcBef>
                <a:spcPts val="500"/>
              </a:spcBef>
              <a:buClr>
                <a:schemeClr val="accent2"/>
              </a:buClr>
              <a:buSzPct val="75000"/>
              <a:buFont typeface="Arial"/>
              <a:buChar char="■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Larger of 2 early empires</a:t>
            </a:r>
          </a:p>
          <a:p>
            <a:pPr marL="914400" marR="0" lvl="2" indent="-228600" algn="l" rtl="0">
              <a:spcBef>
                <a:spcPts val="500"/>
              </a:spcBef>
              <a:buClr>
                <a:schemeClr val="accent2"/>
              </a:buClr>
              <a:buSzPct val="75000"/>
              <a:buFont typeface="Arial"/>
              <a:buChar char="■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Grandson Asoka converted to Buddhism and spread religion; Rock Pillars 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Gupta (320 – 600 CE)</a:t>
            </a:r>
          </a:p>
          <a:p>
            <a:pPr marL="914400" marR="0" lvl="2" indent="-228600" algn="l" rtl="0">
              <a:spcBef>
                <a:spcPts val="500"/>
              </a:spcBef>
              <a:buClr>
                <a:schemeClr val="accent2"/>
              </a:buClr>
              <a:buSzPct val="75000"/>
              <a:buFont typeface="Arial"/>
              <a:buChar char="■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Golden Age (Arabic Numerals, concept of zero, base 10)</a:t>
            </a:r>
          </a:p>
          <a:p>
            <a:pPr marL="914400" marR="0" lvl="2" indent="-228600" algn="l" rtl="0">
              <a:spcBef>
                <a:spcPts val="500"/>
              </a:spcBef>
              <a:buClr>
                <a:schemeClr val="accent2"/>
              </a:buClr>
              <a:buSzPct val="75000"/>
              <a:buFont typeface="Arial"/>
              <a:buChar char="■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Hinduism and Sati (patriarchy)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Key Concept 2.2 Development of States and Empire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60000"/>
              <a:buFont typeface="Arial"/>
              <a:buChar char="◻"/>
            </a:pP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Mediterranean Empires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Persian Empires (present day Iran)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3295"/>
              <a:buFont typeface="Arial"/>
              <a:buChar char="■"/>
            </a:pPr>
            <a:r>
              <a:rPr lang="en-US" sz="2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Achaemenid (550 – 330 BCE)</a:t>
            </a:r>
          </a:p>
          <a:p>
            <a:pPr marL="1371600" marR="0" lvl="3" indent="-228600" algn="l" rtl="0">
              <a:lnSpc>
                <a:spcPct val="90000"/>
              </a:lnSpc>
              <a:spcBef>
                <a:spcPts val="400"/>
              </a:spcBef>
              <a:buClr>
                <a:schemeClr val="accent3"/>
              </a:buClr>
              <a:buSzPct val="73026"/>
              <a:buFont typeface="Arial"/>
              <a:buChar char="■"/>
            </a:pPr>
            <a:r>
              <a:rPr lang="en-US" sz="18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Cyrus the Great built largest empire in the world </a:t>
            </a:r>
          </a:p>
          <a:p>
            <a:pPr marL="1371600" marR="0" lvl="3" indent="-228600" algn="l" rtl="0">
              <a:lnSpc>
                <a:spcPct val="90000"/>
              </a:lnSpc>
              <a:spcBef>
                <a:spcPts val="400"/>
              </a:spcBef>
              <a:buClr>
                <a:schemeClr val="accent3"/>
              </a:buClr>
              <a:buSzPct val="73026"/>
              <a:buFont typeface="Arial"/>
              <a:buChar char="■"/>
            </a:pPr>
            <a:r>
              <a:rPr lang="en-US" sz="18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Zoroastrianism; religiously tolerant</a:t>
            </a:r>
          </a:p>
          <a:p>
            <a:pPr marL="1371600" marR="0" lvl="3" indent="-228600" algn="l" rtl="0">
              <a:lnSpc>
                <a:spcPct val="90000"/>
              </a:lnSpc>
              <a:spcBef>
                <a:spcPts val="400"/>
              </a:spcBef>
              <a:buClr>
                <a:schemeClr val="accent3"/>
              </a:buClr>
              <a:buSzPct val="73026"/>
              <a:buFont typeface="Arial"/>
              <a:buChar char="■"/>
            </a:pPr>
            <a:r>
              <a:rPr lang="en-US" sz="18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Royal Road System (1,600 miles)</a:t>
            </a:r>
          </a:p>
          <a:p>
            <a:pPr marL="1371600" marR="0" lvl="3" indent="-228600" algn="l" rtl="0">
              <a:lnSpc>
                <a:spcPct val="90000"/>
              </a:lnSpc>
              <a:spcBef>
                <a:spcPts val="400"/>
              </a:spcBef>
              <a:buClr>
                <a:schemeClr val="accent3"/>
              </a:buClr>
              <a:buSzPct val="73026"/>
              <a:buFont typeface="Arial"/>
              <a:buChar char="■"/>
            </a:pPr>
            <a:r>
              <a:rPr lang="en-US" sz="18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Strong military, used satraps (regional leaders) to help rule</a:t>
            </a:r>
          </a:p>
          <a:p>
            <a:pPr marL="1371600" marR="0" lvl="3" indent="-228600" algn="l" rtl="0">
              <a:lnSpc>
                <a:spcPct val="90000"/>
              </a:lnSpc>
              <a:spcBef>
                <a:spcPts val="400"/>
              </a:spcBef>
              <a:buClr>
                <a:schemeClr val="accent3"/>
              </a:buClr>
              <a:buSzPct val="73026"/>
              <a:buFont typeface="Arial"/>
              <a:buChar char="■"/>
            </a:pPr>
            <a:r>
              <a:rPr lang="en-US" sz="18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Conquered by Alexander the Great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3295"/>
              <a:buFont typeface="Arial"/>
              <a:buChar char="■"/>
            </a:pPr>
            <a:r>
              <a:rPr lang="en-US" sz="2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Parthian (247-224 CE)</a:t>
            </a:r>
          </a:p>
          <a:p>
            <a:pPr marL="1371600" marR="0" lvl="3" indent="-228600" algn="l" rtl="0">
              <a:lnSpc>
                <a:spcPct val="90000"/>
              </a:lnSpc>
              <a:spcBef>
                <a:spcPts val="400"/>
              </a:spcBef>
              <a:buClr>
                <a:schemeClr val="accent3"/>
              </a:buClr>
              <a:buSzPct val="73026"/>
              <a:buFont typeface="Arial"/>
              <a:buChar char="■"/>
            </a:pPr>
            <a:r>
              <a:rPr lang="en-US" sz="18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Center of trade on Silk Road, often fought with Roman Empire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3295"/>
              <a:buFont typeface="Arial"/>
              <a:buChar char="■"/>
            </a:pPr>
            <a:r>
              <a:rPr lang="en-US" sz="2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Sassanid (224 – 651 CE)</a:t>
            </a:r>
          </a:p>
          <a:p>
            <a:pPr marL="1371600" marR="0" lvl="3" indent="-228600" algn="l" rtl="0">
              <a:lnSpc>
                <a:spcPct val="90000"/>
              </a:lnSpc>
              <a:spcBef>
                <a:spcPts val="400"/>
              </a:spcBef>
              <a:buClr>
                <a:schemeClr val="accent3"/>
              </a:buClr>
              <a:buSzPct val="73026"/>
              <a:buFont typeface="Arial"/>
              <a:buChar char="■"/>
            </a:pPr>
            <a:r>
              <a:rPr lang="en-US" sz="18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Last Pre-Islamic Persian Empire</a:t>
            </a:r>
          </a:p>
          <a:p>
            <a:pPr marL="1371600" marR="0" lvl="3" indent="-228600" algn="l" rtl="0">
              <a:lnSpc>
                <a:spcPct val="90000"/>
              </a:lnSpc>
              <a:spcBef>
                <a:spcPts val="400"/>
              </a:spcBef>
              <a:buClr>
                <a:schemeClr val="accent3"/>
              </a:buClr>
              <a:buSzPct val="73026"/>
              <a:buFont typeface="Arial"/>
              <a:buChar char="■"/>
            </a:pPr>
            <a:r>
              <a:rPr lang="en-US" sz="18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Considered world power with Rome/Byzantines</a:t>
            </a:r>
          </a:p>
          <a:p>
            <a:pPr marL="1371600" marR="0" lvl="3" indent="-228600" algn="l" rtl="0">
              <a:lnSpc>
                <a:spcPct val="90000"/>
              </a:lnSpc>
              <a:spcBef>
                <a:spcPts val="400"/>
              </a:spcBef>
              <a:buClr>
                <a:schemeClr val="accent3"/>
              </a:buClr>
              <a:buSzPct val="73026"/>
              <a:buFont typeface="Arial"/>
              <a:buNone/>
            </a:pPr>
            <a:endParaRPr sz="185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Key Concept 2.2 Development of States and Empire</a:t>
            </a:r>
          </a:p>
        </p:txBody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59999"/>
              <a:buFont typeface="Aria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Mediterranean Empires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Greece	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/>
              <a:buChar char="■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City-states, not unified, many types of government but had common language and religion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/>
              <a:buChar char="■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Geography: Mountainous, Importance of the seas and trade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/>
              <a:buChar char="■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Athens (Democracy, philosophy, Coliseum) vs. Sparta (totalitarian oligarchy, military)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/>
              <a:buChar char="■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City-states unite to defeat Persia 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/>
              <a:buChar char="■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Peloponnesian Wars (Athens vs. Sparta – 431-404 BCE)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/>
              <a:buChar char="■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Wars weaken Greece and make way for Phillip II of Macedon (Alexander the Great’s Father)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Key Concept 2.2 Development of States and Empire</a:t>
            </a:r>
          </a:p>
        </p:txBody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60000"/>
              <a:buFont typeface="Arial"/>
              <a:buChar char="◻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Mediterranean Empires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Hellenistic Empire (740 – 146 BCE)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Alexander the Great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Conquered Greece, Egypt, Persia and Northern India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Golden Age (libraries, geometry, cities – Alexandria, Egypt)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Syncretism: Greco-Buddhism in South Asia 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Died at age of 33 in 323 BCE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Empire broke up into 3 pieces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Key Concept 2.2 Development of States and Empire</a:t>
            </a:r>
          </a:p>
        </p:txBody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60000"/>
              <a:buFont typeface="Arial"/>
              <a:buChar char="◻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Mediterranean Empires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Roman Empire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/>
              <a:buChar char="■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Began with Romulus &amp; Remus 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/>
              <a:buChar char="■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Republic (citizens have say in government) (500 BCE – 30 BCE) with Patricians vs. Plebeians and the Senate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/>
              <a:buChar char="■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Punic Wars vs. Carthage (Hannibal)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/>
              <a:buChar char="■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Julius Caesar assumed dictatorship 48 BCE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/>
              <a:buChar char="■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Augustus Caesar and the Pax Romana (Golden Age)</a:t>
            </a:r>
          </a:p>
          <a:p>
            <a:pPr marL="1371600" marR="0" lvl="3" indent="-228600" algn="l" rtl="0">
              <a:lnSpc>
                <a:spcPct val="90000"/>
              </a:lnSpc>
              <a:spcBef>
                <a:spcPts val="400"/>
              </a:spcBef>
              <a:buClr>
                <a:schemeClr val="accent3"/>
              </a:buClr>
              <a:buSzPct val="75000"/>
              <a:buFont typeface="Arial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Law (12 Tables), engineering (roads, aqueducts), Silk Road, use of slavery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/>
              <a:buChar char="■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Christianity becomes official religion 380 CE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Key Concept 2.1 Development &amp; Codification of Religious &amp; Cultural Traditions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0000"/>
              <a:buFont typeface="Arial"/>
              <a:buChar char="◻"/>
            </a:pPr>
            <a:r>
              <a:rPr lang="en-US"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Religion provides: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68833"/>
              <a:buFont typeface="Arial"/>
              <a:buChar char="⬜"/>
            </a:pPr>
            <a:r>
              <a:rPr lang="en-US" sz="2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Community bonds &amp; moral and ethical codes to follow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68833"/>
              <a:buFont typeface="Arial"/>
              <a:buChar char="⬜"/>
            </a:pPr>
            <a:r>
              <a:rPr lang="en-US" sz="2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Reinforces social stratification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68833"/>
              <a:buFont typeface="Arial"/>
              <a:buChar char="⬜"/>
            </a:pPr>
            <a:r>
              <a:rPr lang="en-US" sz="2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Merged with political rulers to justify their reign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68833"/>
              <a:buFont typeface="Arial"/>
              <a:buChar char="⬜"/>
            </a:pPr>
            <a:r>
              <a:rPr lang="en-US" sz="2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Differences lead to conflict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000"/>
              <a:buFont typeface="Arial"/>
              <a:buChar char="◻"/>
            </a:pPr>
            <a:r>
              <a:rPr lang="en-US" sz="2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Remember 2 Religions began in Period 1 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Judaism &amp; Hinduism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Key Concept 2.2 Development of States and Empire</a:t>
            </a:r>
          </a:p>
        </p:txBody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60000"/>
              <a:buFont typeface="Arial"/>
              <a:buChar char="◻"/>
            </a:pP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American Empires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Mayan Empire (250 – 900 CE)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3295"/>
              <a:buFont typeface="Arial"/>
              <a:buChar char="■"/>
            </a:pPr>
            <a:r>
              <a:rPr lang="en-US" sz="2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City-states in Mesoamerica (central America)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3295"/>
              <a:buFont typeface="Arial"/>
              <a:buChar char="■"/>
            </a:pPr>
            <a:r>
              <a:rPr lang="en-US" sz="2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Achievements: calendar, step pyramids, glyphs, astronomy, terrace farming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Teotihuacan 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3295"/>
              <a:buFont typeface="Arial"/>
              <a:buChar char="■"/>
            </a:pPr>
            <a:r>
              <a:rPr lang="en-US" sz="2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of the biggest cities in classical era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3295"/>
              <a:buFont typeface="Arial"/>
              <a:buChar char="■"/>
            </a:pPr>
            <a:r>
              <a:rPr lang="en-US" sz="2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Traded with Mayan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3295"/>
              <a:buFont typeface="Arial"/>
              <a:buChar char="■"/>
            </a:pPr>
            <a:r>
              <a:rPr lang="en-US" sz="2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Human sacrifice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3295"/>
              <a:buFont typeface="Arial"/>
              <a:buChar char="■"/>
            </a:pPr>
            <a:r>
              <a:rPr lang="en-US" sz="2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Complex bureaucracy and pyramids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Moche: Andean (100 – 800 CE)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3295"/>
              <a:buFont typeface="Arial"/>
              <a:buChar char="■"/>
            </a:pPr>
            <a:r>
              <a:rPr lang="en-US" sz="2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Gold, architecture, irrigation, terrace farming, human sacrifice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Key Concept 2.2 Development of States and Empire</a:t>
            </a:r>
          </a:p>
        </p:txBody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Arial"/>
              <a:buChar char="◻"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Common Attributes of Classical Empires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Large empires required advanced bureaucracies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20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major trade centers developed (cities) glorified empires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Food production was key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Widespread slavery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Patriarchy and social hierarchies based on occupation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Arial"/>
              <a:buChar char="◻"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Comparisons of Empires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Maya &amp; Gupta (concept of zero)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Rome &amp; Han (Silk Roads)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Greeks &amp; Romans (dependence on slavery)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Mayans &amp; Greeks (city-states)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Key Concept 2.2 Development of States and Empire</a:t>
            </a:r>
          </a:p>
        </p:txBody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Arial"/>
              <a:buChar char="◻"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Common Attributes of Classical Empires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Large empires required advanced bureaucracies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20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major trade centers developed (cities) glorified empires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Food production was key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Widespread slavery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Patriarchy and social hierarchies based on occupation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Arial"/>
              <a:buChar char="◻"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Comparisons of Empires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Maya &amp; Gupta (concept of zero)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Rome &amp; Hand (Silk Roads)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Greeks &amp; Romans (dependence on slavery)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Mayans &amp; Greeks (city-states)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Key Concept 2.2 Development of States and Empire</a:t>
            </a:r>
          </a:p>
        </p:txBody>
      </p:sp>
      <p:graphicFrame>
        <p:nvGraphicFramePr>
          <p:cNvPr id="233" name="Shape 233"/>
          <p:cNvGraphicFramePr/>
          <p:nvPr/>
        </p:nvGraphicFramePr>
        <p:xfrm>
          <a:off x="612775" y="16002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{6DE67630-963E-4AF0-92FE-100F953559FA}</a:tableStyleId>
              </a:tblPr>
              <a:tblGrid>
                <a:gridCol w="271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Comparing Roman and Han Empire</a:t>
                      </a:r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 b="1" u="none" strike="noStrike" cap="none"/>
                        <a:t>Rome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400" b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 b="1" u="none" strike="noStrike" cap="none"/>
                        <a:t>Han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/>
                        <a:t>Heavy reliance on slavery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b="1" u="none" strike="noStrike" cap="none"/>
                        <a:t>Social Structure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/>
                        <a:t>Heavy reliance on peasants (respected)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/>
                        <a:t>Centralized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b="1" u="none" strike="noStrike" cap="none"/>
                        <a:t>Political 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/>
                        <a:t>Centralized, merit based bureaucracy based on civil service exams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/>
                        <a:t>Trade along Silk Road and Mediterranean Sea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b="1" u="none" strike="noStrike" cap="none"/>
                        <a:t>Economic 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/>
                        <a:t>Trade along Silk Roads and Indian Ocean Trade 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/>
                        <a:t>Absorbed foreign religion in later years (Christianity)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/>
                        <a:t>Achievements in law &amp; engineering (roads)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b="1" u="none" strike="noStrike" cap="none"/>
                        <a:t>Culture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/>
                        <a:t>Absorbed foreign religion in later years (Buddhism)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/>
                        <a:t>Achievements include roads &amp; civil service exam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Key Concept 2.2 Development of States and Empire</a:t>
            </a:r>
          </a:p>
        </p:txBody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80000"/>
              </a:lnSpc>
              <a:spcBef>
                <a:spcPts val="0"/>
              </a:spcBef>
              <a:buClr>
                <a:schemeClr val="accent2"/>
              </a:buClr>
              <a:buSzPct val="60000"/>
              <a:buFont typeface="Arial"/>
              <a:buChar char="◻"/>
            </a:pP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Collapse of Classical Empires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Over-extension of borders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Internal disruptions</a:t>
            </a:r>
          </a:p>
          <a:p>
            <a:pPr marL="914400" marR="0" lvl="2" indent="-228600" algn="l" rtl="0">
              <a:lnSpc>
                <a:spcPct val="80000"/>
              </a:lnSpc>
              <a:spcBef>
                <a:spcPts val="500"/>
              </a:spcBef>
              <a:buClr>
                <a:schemeClr val="accent2"/>
              </a:buClr>
              <a:buSzPct val="73295"/>
              <a:buFont typeface="Arial"/>
              <a:buChar char="■"/>
            </a:pPr>
            <a:r>
              <a:rPr lang="en-US" sz="2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Breakdown of imperial authority; political corruption</a:t>
            </a:r>
          </a:p>
          <a:p>
            <a:pPr marL="914400" marR="0" lvl="2" indent="-228600" algn="l" rtl="0">
              <a:lnSpc>
                <a:spcPct val="80000"/>
              </a:lnSpc>
              <a:spcBef>
                <a:spcPts val="500"/>
              </a:spcBef>
              <a:buClr>
                <a:schemeClr val="accent2"/>
              </a:buClr>
              <a:buSzPct val="73295"/>
              <a:buFont typeface="Arial"/>
              <a:buChar char="■"/>
            </a:pPr>
            <a:r>
              <a:rPr lang="en-US" sz="2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Failing economies</a:t>
            </a:r>
          </a:p>
          <a:p>
            <a:pPr marL="914400" marR="0" lvl="2" indent="-228600" algn="l" rtl="0">
              <a:lnSpc>
                <a:spcPct val="80000"/>
              </a:lnSpc>
              <a:spcBef>
                <a:spcPts val="500"/>
              </a:spcBef>
              <a:buClr>
                <a:schemeClr val="accent2"/>
              </a:buClr>
              <a:buSzPct val="73295"/>
              <a:buFont typeface="Arial"/>
              <a:buChar char="■"/>
            </a:pPr>
            <a:r>
              <a:rPr lang="en-US" sz="2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Peasant revolts against landlords (Han - Yellow Turban Revolt); resistance to high taxes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External Invasions </a:t>
            </a:r>
          </a:p>
          <a:p>
            <a:pPr marL="914400" marR="0" lvl="2" indent="-228600" algn="l" rtl="0">
              <a:lnSpc>
                <a:spcPct val="80000"/>
              </a:lnSpc>
              <a:spcBef>
                <a:spcPts val="500"/>
              </a:spcBef>
              <a:buClr>
                <a:schemeClr val="accent2"/>
              </a:buClr>
              <a:buSzPct val="73295"/>
              <a:buFont typeface="Arial"/>
              <a:buChar char="■"/>
            </a:pPr>
            <a:r>
              <a:rPr lang="en-US" sz="2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Rival empires and nomadic 	</a:t>
            </a:r>
          </a:p>
          <a:p>
            <a:pPr marL="1371600" marR="0" lvl="3" indent="-228600" algn="l" rtl="0">
              <a:lnSpc>
                <a:spcPct val="80000"/>
              </a:lnSpc>
              <a:spcBef>
                <a:spcPts val="400"/>
              </a:spcBef>
              <a:buClr>
                <a:schemeClr val="accent3"/>
              </a:buClr>
              <a:buSzPct val="73026"/>
              <a:buFont typeface="Arial"/>
              <a:buChar char="■"/>
            </a:pPr>
            <a:r>
              <a:rPr lang="en-US" sz="18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476 CE Roman Empire (Huns, Goths, Vandals)</a:t>
            </a:r>
          </a:p>
          <a:p>
            <a:pPr marL="1371600" marR="0" lvl="3" indent="-228600" algn="l" rtl="0">
              <a:lnSpc>
                <a:spcPct val="80000"/>
              </a:lnSpc>
              <a:spcBef>
                <a:spcPts val="400"/>
              </a:spcBef>
              <a:buClr>
                <a:schemeClr val="accent3"/>
              </a:buClr>
              <a:buSzPct val="73026"/>
              <a:buFont typeface="Arial"/>
              <a:buChar char="■"/>
            </a:pPr>
            <a:r>
              <a:rPr lang="en-US" sz="18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220 CE Han (Xiongnu)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China comes back after collapse; Rome does not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Causes of Decline in Americas is unknown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145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40080" marR="0" lvl="1" indent="-28448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145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Key Concept 2.3 Emergence  of Transregional Networks of Communication and Exchange</a:t>
            </a:r>
          </a:p>
        </p:txBody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58800"/>
              <a:buFont typeface="Arial"/>
              <a:buChar char="◻"/>
            </a:pPr>
            <a:r>
              <a:rPr lang="en-US" sz="24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Silk Roads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Land based trade routes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Chinese monopoly on silk (desirable and expensive)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Goods Traded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3125"/>
              <a:buFont typeface="Arial"/>
              <a:buChar char="■"/>
            </a:pPr>
            <a:r>
              <a:rPr lang="en-US"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From E. Asia to W: Silk, horses, spices, furs, rice,, porcelain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3125"/>
              <a:buFont typeface="Arial"/>
              <a:buChar char="■"/>
            </a:pPr>
            <a:r>
              <a:rPr lang="en-US"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From S Asia to E &amp; W: cotton, spices, sandal wood, rice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3125"/>
              <a:buFont typeface="Arial"/>
              <a:buChar char="■"/>
            </a:pPr>
            <a:r>
              <a:rPr lang="en-US"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From C. Asia to E, W &amp; S: dates, almonds, fruit, camels, horses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3125"/>
              <a:buFont typeface="Arial"/>
              <a:buChar char="■"/>
            </a:pPr>
            <a:r>
              <a:rPr lang="en-US"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From points west (Med. Sea): glass, gold, olive oil, perfumes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Technology: qanat system (irrigation, transports water from below ground to surface in arid regions – C. Asia to SW Asia)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Buddhism spreads from India to China to Korea to Japan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Disease spreads (Black Death/Plague)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Key Concept 2.3 Emergence  of Transregional Networks of Communication and Exchange</a:t>
            </a:r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Aria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Indian Ocean Trade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Largest sea routes until 1400s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Connected SE Asia, China, Africa, Middle East and South Asia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Depended on monsoon winds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New technology</a:t>
            </a:r>
          </a:p>
          <a:p>
            <a:pPr marL="914400" marR="0" lvl="2" indent="-228600" algn="l" rtl="0">
              <a:spcBef>
                <a:spcPts val="500"/>
              </a:spcBef>
              <a:buClr>
                <a:schemeClr val="accent2"/>
              </a:buClr>
              <a:buSzPct val="75000"/>
              <a:buFont typeface="Arial"/>
              <a:buChar char="■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Dhows – small but seaworthy trading ships used by Arab merchants</a:t>
            </a:r>
          </a:p>
          <a:p>
            <a:pPr marL="914400" marR="0" lvl="2" indent="-228600" algn="l" rtl="0">
              <a:spcBef>
                <a:spcPts val="500"/>
              </a:spcBef>
              <a:buClr>
                <a:schemeClr val="accent2"/>
              </a:buClr>
              <a:buSzPct val="75000"/>
              <a:buFont typeface="Arial"/>
              <a:buChar char="■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Lateen sail - triangular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Indian Ocean Trade and Silk Roads</a:t>
            </a:r>
          </a:p>
        </p:txBody>
      </p:sp>
      <p:pic>
        <p:nvPicPr>
          <p:cNvPr id="257" name="Shape 25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237805" y="1600200"/>
            <a:ext cx="6903340" cy="449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Key Concept 2.3 Emergence  of Transregional Networks of Communication and Exchange</a:t>
            </a:r>
          </a:p>
        </p:txBody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09600" y="1589567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80000"/>
              </a:lnSpc>
              <a:spcBef>
                <a:spcPts val="0"/>
              </a:spcBef>
              <a:buClr>
                <a:schemeClr val="accent2"/>
              </a:buClr>
              <a:buSzPct val="60000"/>
              <a:buFont typeface="Arial"/>
              <a:buChar char="◻"/>
            </a:pP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Trans-Saharan Trade Routes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North Africa to Mediterranean coastal cities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Goods Traded</a:t>
            </a:r>
          </a:p>
          <a:p>
            <a:pPr marL="914400" marR="0" lvl="2" indent="-228600" algn="l" rtl="0">
              <a:lnSpc>
                <a:spcPct val="80000"/>
              </a:lnSpc>
              <a:spcBef>
                <a:spcPts val="500"/>
              </a:spcBef>
              <a:buClr>
                <a:schemeClr val="accent2"/>
              </a:buClr>
              <a:buSzPct val="73295"/>
              <a:buFont typeface="Arial"/>
              <a:buChar char="■"/>
            </a:pPr>
            <a:r>
              <a:rPr lang="en-US" sz="2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From Africa: Gold , salt, ivory, animal hides and slaves</a:t>
            </a:r>
          </a:p>
          <a:p>
            <a:pPr marL="914400" marR="0" lvl="2" indent="-228600" algn="l" rtl="0">
              <a:lnSpc>
                <a:spcPct val="80000"/>
              </a:lnSpc>
              <a:spcBef>
                <a:spcPts val="500"/>
              </a:spcBef>
              <a:buClr>
                <a:schemeClr val="accent2"/>
              </a:buClr>
              <a:buSzPct val="73295"/>
              <a:buFont typeface="Arial"/>
              <a:buChar char="■"/>
            </a:pPr>
            <a:r>
              <a:rPr lang="en-US" sz="2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From Med.: dates, cotton, dyes, cloth, leather, glass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Introduction of camel 1</a:t>
            </a:r>
            <a:r>
              <a:rPr lang="en-US" sz="24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Century CE, saddle 300 CE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Shape 264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845050" y="2710720"/>
            <a:ext cx="3886200" cy="27964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Key Concept 2.3 Emergence  of Transregional Networks of Communication and Exchange</a:t>
            </a:r>
          </a:p>
        </p:txBody>
      </p:sp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0000"/>
              <a:buFont typeface="Arial"/>
              <a:buChar char="◻"/>
            </a:pPr>
            <a:r>
              <a:rPr lang="en-US" sz="2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Other Notable Trade Routes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Mediterranean Sea (Greeks, Phoenicians, Burburs)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Sub-Saharan Trade Routes (Bantus connect sub-Saharan Africa to E. Africa)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Black Sea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145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60000"/>
              <a:buFont typeface="Arial"/>
              <a:buChar char="◻"/>
            </a:pPr>
            <a:r>
              <a:rPr lang="en-US" sz="2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Who’s Missing? The Americas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Why? Smaller scale trade, fewer large domestic animals, no wheel, geography N-S made trade difficult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Mayan and Teotihuacan in Mesoamerica and within Moche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145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Key Concept 2.1 Development &amp; Codification of Religious &amp; Cultural Traditions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80000"/>
              </a:lnSpc>
              <a:spcBef>
                <a:spcPts val="0"/>
              </a:spcBef>
              <a:buClr>
                <a:schemeClr val="accent2"/>
              </a:buClr>
              <a:buSzPct val="60000"/>
              <a:buFont typeface="Arial"/>
              <a:buChar char="◻"/>
            </a:pPr>
            <a: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Hinduism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India (spread to SE Asia) 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Vedas brought by Aryans (Indo-Europeans)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Codified in Sanskrit 500BCE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founder, cultural diffusion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Brahman – supreme soul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Karma (actions), Dharma (duties), Reincarnation (rebirth), Moksha (one with universe)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Caste System – rigid social system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Patriarchal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Major continuity in India 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Period 2 Review Questions</a:t>
            </a:r>
          </a:p>
        </p:txBody>
      </p:sp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Monasticism is a characteristic of which of the following religions?</a:t>
            </a:r>
          </a:p>
          <a:p>
            <a:pPr marL="514350" marR="0" lvl="0" indent="-514350" algn="l" rtl="0">
              <a:spcBef>
                <a:spcPts val="700"/>
              </a:spcBef>
              <a:buClr>
                <a:schemeClr val="accent2"/>
              </a:buClr>
              <a:buSzPct val="60000"/>
              <a:buFont typeface="Arial"/>
              <a:buAutoNum type="alphaUcPeriod"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Judaism</a:t>
            </a:r>
          </a:p>
          <a:p>
            <a:pPr marL="514350" marR="0" lvl="0" indent="-514350" algn="l" rtl="0">
              <a:spcBef>
                <a:spcPts val="700"/>
              </a:spcBef>
              <a:buClr>
                <a:schemeClr val="accent2"/>
              </a:buClr>
              <a:buSzPct val="60000"/>
              <a:buFont typeface="Arial"/>
              <a:buAutoNum type="alphaUcPeriod"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Hinduism</a:t>
            </a:r>
          </a:p>
          <a:p>
            <a:pPr marL="514350" marR="0" lvl="0" indent="-514350" algn="l" rtl="0">
              <a:spcBef>
                <a:spcPts val="700"/>
              </a:spcBef>
              <a:buClr>
                <a:schemeClr val="accent2"/>
              </a:buClr>
              <a:buSzPct val="60000"/>
              <a:buFont typeface="Arial"/>
              <a:buAutoNum type="alphaUcPeriod"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Confucianism</a:t>
            </a:r>
          </a:p>
          <a:p>
            <a:pPr marL="514350" marR="0" lvl="0" indent="-514350" algn="l" rtl="0">
              <a:spcBef>
                <a:spcPts val="700"/>
              </a:spcBef>
              <a:buClr>
                <a:schemeClr val="accent2"/>
              </a:buClr>
              <a:buSzPct val="60000"/>
              <a:buFont typeface="Arial"/>
              <a:buAutoNum type="alphaUcPeriod"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Buddhism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Period 2 Review Questions</a:t>
            </a:r>
          </a:p>
        </p:txBody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In which of these societies were merchants and traders placed in a lower social class than farmers and artisans</a:t>
            </a:r>
          </a:p>
          <a:p>
            <a:pPr marL="514350" marR="0" lvl="0" indent="-514350" algn="l" rtl="0">
              <a:spcBef>
                <a:spcPts val="700"/>
              </a:spcBef>
              <a:buClr>
                <a:schemeClr val="accent2"/>
              </a:buClr>
              <a:buSzPct val="59999"/>
              <a:buFont typeface="Arial"/>
              <a:buAutoNum type="alphaUcPeriod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Han China</a:t>
            </a:r>
          </a:p>
          <a:p>
            <a:pPr marL="514350" marR="0" lvl="0" indent="-514350" algn="l" rtl="0">
              <a:spcBef>
                <a:spcPts val="700"/>
              </a:spcBef>
              <a:buClr>
                <a:schemeClr val="accent2"/>
              </a:buClr>
              <a:buSzPct val="59999"/>
              <a:buFont typeface="Arial"/>
              <a:buAutoNum type="alphaUcPeriod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India</a:t>
            </a:r>
          </a:p>
          <a:p>
            <a:pPr marL="514350" marR="0" lvl="0" indent="-514350" algn="l" rtl="0">
              <a:spcBef>
                <a:spcPts val="700"/>
              </a:spcBef>
              <a:buClr>
                <a:schemeClr val="accent2"/>
              </a:buClr>
              <a:buSzPct val="59999"/>
              <a:buFont typeface="Arial"/>
              <a:buAutoNum type="alphaUcPeriod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Japan</a:t>
            </a:r>
          </a:p>
          <a:p>
            <a:pPr marL="514350" marR="0" lvl="0" indent="-514350" algn="l" rtl="0">
              <a:spcBef>
                <a:spcPts val="700"/>
              </a:spcBef>
              <a:buClr>
                <a:schemeClr val="accent2"/>
              </a:buClr>
              <a:buSzPct val="59999"/>
              <a:buFont typeface="Arial"/>
              <a:buAutoNum type="alphaUcPeriod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Rome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Period 2 Review Questions</a:t>
            </a:r>
          </a:p>
        </p:txBody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After the Peloponnesian War, the Macedonians took control of Greece and spread Greek culture throughout much of the known world under the leadership of</a:t>
            </a:r>
          </a:p>
          <a:p>
            <a:pPr marL="514350" marR="0" lvl="0" indent="-514350" algn="l" rtl="0">
              <a:spcBef>
                <a:spcPts val="700"/>
              </a:spcBef>
              <a:buClr>
                <a:schemeClr val="accent2"/>
              </a:buClr>
              <a:buSzPct val="59999"/>
              <a:buFont typeface="Arial"/>
              <a:buAutoNum type="alphaUcPeriod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Julius Caesar</a:t>
            </a:r>
          </a:p>
          <a:p>
            <a:pPr marL="514350" marR="0" lvl="0" indent="-514350" algn="l" rtl="0">
              <a:spcBef>
                <a:spcPts val="700"/>
              </a:spcBef>
              <a:buClr>
                <a:schemeClr val="accent2"/>
              </a:buClr>
              <a:buSzPct val="59999"/>
              <a:buFont typeface="Arial"/>
              <a:buAutoNum type="alphaUcPeriod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Hannibal </a:t>
            </a:r>
          </a:p>
          <a:p>
            <a:pPr marL="514350" marR="0" lvl="0" indent="-514350" algn="l" rtl="0">
              <a:spcBef>
                <a:spcPts val="700"/>
              </a:spcBef>
              <a:buClr>
                <a:schemeClr val="accent2"/>
              </a:buClr>
              <a:buSzPct val="59999"/>
              <a:buFont typeface="Arial"/>
              <a:buAutoNum type="alphaUcPeriod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Alexander the Great</a:t>
            </a:r>
          </a:p>
          <a:p>
            <a:pPr marL="514350" marR="0" lvl="0" indent="-514350" algn="l" rtl="0">
              <a:spcBef>
                <a:spcPts val="700"/>
              </a:spcBef>
              <a:buClr>
                <a:schemeClr val="accent2"/>
              </a:buClr>
              <a:buSzPct val="59999"/>
              <a:buFont typeface="Arial"/>
              <a:buAutoNum type="alphaUcPeriod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Pericles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Period 2 Review Questions</a:t>
            </a:r>
          </a:p>
        </p:txBody>
      </p:sp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In China, Confucianism emphasized the idea that </a:t>
            </a:r>
          </a:p>
          <a:p>
            <a:pPr marL="514350" marR="0" lvl="0" indent="-514350" algn="l" rtl="0">
              <a:spcBef>
                <a:spcPts val="700"/>
              </a:spcBef>
              <a:buClr>
                <a:schemeClr val="accent2"/>
              </a:buClr>
              <a:buSzPct val="59999"/>
              <a:buFont typeface="Arial"/>
              <a:buAutoNum type="alphaUcPeriod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Equality should exist among all members of society</a:t>
            </a:r>
          </a:p>
          <a:p>
            <a:pPr marL="514350" marR="0" lvl="0" indent="-514350" algn="l" rtl="0">
              <a:spcBef>
                <a:spcPts val="700"/>
              </a:spcBef>
              <a:buClr>
                <a:schemeClr val="accent2"/>
              </a:buClr>
              <a:buSzPct val="59999"/>
              <a:buFont typeface="Arial"/>
              <a:buAutoNum type="alphaUcPeriod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Salvation could be attained by prayer, meditation and good deeds</a:t>
            </a:r>
          </a:p>
          <a:p>
            <a:pPr marL="514350" marR="0" lvl="0" indent="-514350" algn="l" rtl="0">
              <a:spcBef>
                <a:spcPts val="700"/>
              </a:spcBef>
              <a:buClr>
                <a:schemeClr val="accent2"/>
              </a:buClr>
              <a:buSzPct val="59999"/>
              <a:buFont typeface="Arial"/>
              <a:buAutoNum type="alphaUcPeriod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Harmony could be achieved by the proper behavior of each member of the family or society</a:t>
            </a:r>
          </a:p>
          <a:p>
            <a:pPr marL="514350" marR="0" lvl="0" indent="-514350" algn="l" rtl="0">
              <a:spcBef>
                <a:spcPts val="700"/>
              </a:spcBef>
              <a:buClr>
                <a:schemeClr val="accent2"/>
              </a:buClr>
              <a:buSzPct val="59999"/>
              <a:buFont typeface="Arial"/>
              <a:buAutoNum type="alphaUcPeriod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People are fundamentally evil and need to be led by a strong central government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Period 2 Review Questions</a:t>
            </a:r>
          </a:p>
        </p:txBody>
      </p:sp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24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5. In comparing the Han Dynasty with the Roman Empire, which of the following statements is NOT accurate?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8800"/>
              <a:buFont typeface="Arial"/>
              <a:buAutoNum type="alphaUcPeriod"/>
            </a:pPr>
            <a:r>
              <a:rPr lang="en-US" sz="24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Both the Han Dynasty’s and Roman Empire’s economies suffered as a result of military spending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8800"/>
              <a:buFont typeface="Arial"/>
              <a:buAutoNum type="alphaUcPeriod"/>
            </a:pPr>
            <a:r>
              <a:rPr lang="en-US" sz="24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While Rome was successful at spreading its culture across a wide area, the Han were unable to diffuse their culture to neighboring lands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8800"/>
              <a:buFont typeface="Arial"/>
              <a:buAutoNum type="alphaUcPeriod"/>
            </a:pPr>
            <a:r>
              <a:rPr lang="en-US" sz="24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While both societies were run by centralized governments, Rome gave significant autonomy to local officials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8800"/>
              <a:buFont typeface="Arial"/>
              <a:buAutoNum type="alphaUcPeriod"/>
            </a:pPr>
            <a:r>
              <a:rPr lang="en-US" sz="24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While the Chinese were able to re-establish their imperial empire, Rome was never restored to its former status.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Period 2 Essay Question</a:t>
            </a:r>
          </a:p>
        </p:txBody>
      </p:sp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Aria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Compare the political and social impacts of two of the following belief systems.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Hinduism, Confucianism, Christianity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Period 2 Essay Question</a:t>
            </a:r>
          </a:p>
        </p:txBody>
      </p:sp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Aria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Compare the reasons for and the outcomes of the fall of TWO of the following classical civilizations</a:t>
            </a:r>
          </a:p>
          <a:p>
            <a:pPr marL="914400" marR="0" lvl="2" indent="-228600" algn="l" rtl="0">
              <a:spcBef>
                <a:spcPts val="500"/>
              </a:spcBef>
              <a:buClr>
                <a:schemeClr val="accent2"/>
              </a:buClr>
              <a:buSzPct val="75000"/>
              <a:buFont typeface="Arial"/>
              <a:buChar char="■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Roman Empire</a:t>
            </a:r>
          </a:p>
          <a:p>
            <a:pPr marL="914400" marR="0" lvl="2" indent="-228600" algn="l" rtl="0">
              <a:spcBef>
                <a:spcPts val="500"/>
              </a:spcBef>
              <a:buClr>
                <a:schemeClr val="accent2"/>
              </a:buClr>
              <a:buSzPct val="75000"/>
              <a:buFont typeface="Arial"/>
              <a:buChar char="■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Han China</a:t>
            </a:r>
          </a:p>
          <a:p>
            <a:pPr marL="914400" marR="0" lvl="2" indent="-228600" algn="l" rtl="0">
              <a:spcBef>
                <a:spcPts val="500"/>
              </a:spcBef>
              <a:buClr>
                <a:schemeClr val="accent2"/>
              </a:buClr>
              <a:buSzPct val="75000"/>
              <a:buFont typeface="Arial"/>
              <a:buChar char="■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Gupta India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Period 2 Essay Question</a:t>
            </a:r>
          </a:p>
        </p:txBody>
      </p:sp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Aria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Compare the political and cultural characteristics of two classical empires.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Period 2 Essay Question</a:t>
            </a:r>
          </a:p>
        </p:txBody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Aria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Analyze the cultural and political changes and continuities in ONE of these civilizations during the early classical era from 1,000 to 1BCE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Rome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China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Key Concept 2.1 Development &amp; Codification of Religious &amp; Cultural Traditions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80000"/>
              </a:lnSpc>
              <a:spcBef>
                <a:spcPts val="0"/>
              </a:spcBef>
              <a:buClr>
                <a:schemeClr val="accent2"/>
              </a:buClr>
              <a:buSzPct val="59999"/>
              <a:buFont typeface="Aria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Buddhism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India 500 BCE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Founder = Siddhartha Gautama (Buddha)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Developed from Hinduism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 Noble Truths (suffering and desire) &amp; 8 Fold Path (“right life”)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Nirvana – accessible to everyone in this lifetime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Accepted karma, dharma, and reincarnation, rejected caste system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Appealed to poor, equality of believers, offered monastic life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Universal Religion – seeking converts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Spread through Emperor Asoka of the Mauryan Empire, converted to Buddhism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Spread East to China, Korea and Japan along Silk Roads and Indian Ocean Trade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Mahayana (Buddha as a God) vs. Theravada (original)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66181"/>
              <a:buFont typeface="Arial"/>
              <a:buNone/>
            </a:pPr>
            <a:endParaRPr sz="105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40080" marR="0" lvl="1" indent="-28448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66181"/>
              <a:buFont typeface="Arial"/>
              <a:buNone/>
            </a:pPr>
            <a:endParaRPr sz="105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Key Concept 2.1 Development &amp; Codification of Religious &amp; Cultural Traditions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60000"/>
              <a:buFont typeface="Arial"/>
              <a:buChar char="◻"/>
            </a:pPr>
            <a: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Confucianism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China, Warring States Period, 500 BCE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Founder: Confucius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Filial Piety – respect for elders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 Key Relationships (superior &amp; inferior)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Patriarchal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Civil Service Exam started by Han (education, merit based bureaucracy)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Provided social order and stability to China, embraced by Chinese government; continuity in China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Key Concept 2.1 Development &amp; Codification of Religious &amp; Cultural Traditions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0000"/>
              <a:buFont typeface="Arial"/>
              <a:buChar char="◻"/>
            </a:pPr>
            <a: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Daoism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China, Warring States Period, 500 BCE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Founder: Laozi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Harmony with Nature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Balance (yin and yang)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Disengage and just be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Profound effect on Chinese culture (medicine, poetry, metallurgy, architecture)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Key Concept 2.1 Development &amp; Codification of Religious &amp; Cultural Traditions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0000"/>
              <a:buFont typeface="Arial"/>
              <a:buChar char="◻"/>
            </a:pPr>
            <a: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Judaism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Began in Middle East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Founder: Abraham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26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</a:t>
            </a: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Monotheistic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Covenant/agreement with God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Torah (holy book) codified 500 BCE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Hebrew communities were conquered which led to diaspora (scattered)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Key Concept 2.1 Development &amp; Codification of Religious &amp; Cultural Traditions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60000"/>
              <a:buFont typeface="Arial"/>
              <a:buChar char="◻"/>
            </a:pPr>
            <a: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Christianity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Founder: Jesus 30 CE	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Developed from Judaism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Equality of believers, appeals to poor and women, offered a monastic life 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Universal religion, spread through missionaries, trade, Roman Roads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26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</a:t>
            </a: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persecuted by Romans, become official religion of empire in 380 CE Constantine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Aria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Spreads throughout Mediterranean Region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Spread of Universal Religions</a:t>
            </a:r>
          </a:p>
        </p:txBody>
      </p:sp>
      <p:pic>
        <p:nvPicPr>
          <p:cNvPr id="149" name="Shape 14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12648" y="1548210"/>
            <a:ext cx="7724835" cy="53097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edian">
  <a:themeElements>
    <a:clrScheme name="Median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2047</Words>
  <Application>Microsoft Office PowerPoint</Application>
  <PresentationFormat>On-screen Show (4:3)</PresentationFormat>
  <Paragraphs>308</Paragraphs>
  <Slides>38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Arial</vt:lpstr>
      <vt:lpstr>Tw Cen MT</vt:lpstr>
      <vt:lpstr>Median</vt:lpstr>
      <vt:lpstr>AP WORLD HISTORY  PERIOD 2: 600 BCE – 600 CE</vt:lpstr>
      <vt:lpstr>Key Concept 2.1 Development &amp; Codification of Religious &amp; Cultural Traditions</vt:lpstr>
      <vt:lpstr>Key Concept 2.1 Development &amp; Codification of Religious &amp; Cultural Traditions</vt:lpstr>
      <vt:lpstr>Key Concept 2.1 Development &amp; Codification of Religious &amp; Cultural Traditions</vt:lpstr>
      <vt:lpstr>Key Concept 2.1 Development &amp; Codification of Religious &amp; Cultural Traditions</vt:lpstr>
      <vt:lpstr>Key Concept 2.1 Development &amp; Codification of Religious &amp; Cultural Traditions</vt:lpstr>
      <vt:lpstr>Key Concept 2.1 Development &amp; Codification of Religious &amp; Cultural Traditions</vt:lpstr>
      <vt:lpstr>Key Concept 2.1 Development &amp; Codification of Religious &amp; Cultural Traditions</vt:lpstr>
      <vt:lpstr>Spread of Universal Religions</vt:lpstr>
      <vt:lpstr>Key Concept 2.1 Development &amp; Codification of Religious &amp; Cultural Traditions</vt:lpstr>
      <vt:lpstr>Key Concept 2.1 Development &amp; Codification of Religious &amp; Cultural Traditions</vt:lpstr>
      <vt:lpstr>Key Concept 2.1 Development &amp; Codification of Religious &amp; Cultural Traditions</vt:lpstr>
      <vt:lpstr>Key Concept 2.2 Development of States and Empire</vt:lpstr>
      <vt:lpstr>Key Concept 2.2 Development of States and Empire</vt:lpstr>
      <vt:lpstr>Key Concept 2.2 Development of States and Empire</vt:lpstr>
      <vt:lpstr>Key Concept 2.2 Development of States and Empire</vt:lpstr>
      <vt:lpstr>Key Concept 2.2 Development of States and Empire</vt:lpstr>
      <vt:lpstr>Key Concept 2.2 Development of States and Empire</vt:lpstr>
      <vt:lpstr>Key Concept 2.2 Development of States and Empire</vt:lpstr>
      <vt:lpstr>Key Concept 2.2 Development of States and Empire</vt:lpstr>
      <vt:lpstr>Key Concept 2.2 Development of States and Empire</vt:lpstr>
      <vt:lpstr>Key Concept 2.2 Development of States and Empire</vt:lpstr>
      <vt:lpstr>Key Concept 2.2 Development of States and Empire</vt:lpstr>
      <vt:lpstr>Key Concept 2.2 Development of States and Empire</vt:lpstr>
      <vt:lpstr>Key Concept 2.3 Emergence  of Transregional Networks of Communication and Exchange</vt:lpstr>
      <vt:lpstr>Key Concept 2.3 Emergence  of Transregional Networks of Communication and Exchange</vt:lpstr>
      <vt:lpstr>Indian Ocean Trade and Silk Roads</vt:lpstr>
      <vt:lpstr>Key Concept 2.3 Emergence  of Transregional Networks of Communication and Exchange</vt:lpstr>
      <vt:lpstr>Key Concept 2.3 Emergence  of Transregional Networks of Communication and Exchange</vt:lpstr>
      <vt:lpstr>Period 2 Review Questions</vt:lpstr>
      <vt:lpstr>Period 2 Review Questions</vt:lpstr>
      <vt:lpstr>Period 2 Review Questions</vt:lpstr>
      <vt:lpstr>Period 2 Review Questions</vt:lpstr>
      <vt:lpstr>Period 2 Review Questions</vt:lpstr>
      <vt:lpstr>Period 2 Essay Question</vt:lpstr>
      <vt:lpstr>Period 2 Essay Question</vt:lpstr>
      <vt:lpstr>Period 2 Essay Question</vt:lpstr>
      <vt:lpstr>Period 2 Essay Question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>AP WORLD HISTORY  PERIOD 2: 600 BCE – 600 CE</dc:title>
  <dc:creator>Erin Faulhaber</dc:creator>
  <cp:lastModifiedBy>Erin Faulhaber</cp:lastModifiedBy>
  <cp:revision>1</cp:revision>
  <dcterms:modified xsi:type="dcterms:W3CDTF">2017-11-09T14:38:45Z</dcterms:modified>
</cp:coreProperties>
</file>